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9144000" cy="571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1775355"/>
            <a:ext cx="7772400" cy="1225021"/>
          </a:xfrm>
          <a:prstGeom prst="rect">
            <a:avLst/>
          </a:prstGeom>
        </p:spPr>
        <p:txBody>
          <a:bodyPr/>
          <a:lstStyle>
            <a:lvl1pPr algn="ctr">
              <a:defRPr b="0" sz="4400">
                <a:solidFill>
                  <a:srgbClr val="000000"/>
                </a:solidFill>
              </a:defRPr>
            </a:lvl1pPr>
          </a:lstStyle>
          <a:p>
            <a:pPr/>
            <a:r>
              <a:t>Title Text</a:t>
            </a:r>
          </a:p>
        </p:txBody>
      </p:sp>
      <p:sp>
        <p:nvSpPr>
          <p:cNvPr id="12" name="Body Level One…"/>
          <p:cNvSpPr txBox="1"/>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Text">
    <p:spTree>
      <p:nvGrpSpPr>
        <p:cNvPr id="1" name=""/>
        <p:cNvGrpSpPr/>
        <p:nvPr/>
      </p:nvGrpSpPr>
      <p:grpSpPr>
        <a:xfrm>
          <a:off x="0" y="0"/>
          <a:ext cx="0" cy="0"/>
          <a:chOff x="0" y="0"/>
          <a:chExt cx="0" cy="0"/>
        </a:xfrm>
      </p:grpSpPr>
      <p:sp>
        <p:nvSpPr>
          <p:cNvPr id="92" name="Title Text"/>
          <p:cNvSpPr txBox="1"/>
          <p:nvPr>
            <p:ph type="title"/>
          </p:nvPr>
        </p:nvSpPr>
        <p:spPr>
          <a:xfrm>
            <a:off x="457200" y="228600"/>
            <a:ext cx="8229600" cy="952500"/>
          </a:xfrm>
          <a:prstGeom prst="rect">
            <a:avLst/>
          </a:prstGeom>
        </p:spPr>
        <p:txBody>
          <a:bodyPr/>
          <a:lstStyle>
            <a:lvl1pPr algn="ctr">
              <a:defRPr b="0" sz="4400">
                <a:solidFill>
                  <a:srgbClr val="000000"/>
                </a:solidFill>
              </a:defRPr>
            </a:lvl1pPr>
          </a:lstStyle>
          <a:p>
            <a:pPr/>
            <a:r>
              <a:t>Title Text</a:t>
            </a:r>
          </a:p>
        </p:txBody>
      </p:sp>
      <p:sp>
        <p:nvSpPr>
          <p:cNvPr id="9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01" name="Slide Number"/>
          <p:cNvSpPr txBox="1"/>
          <p:nvPr>
            <p:ph type="sldNum" sz="quarter" idx="2"/>
          </p:nvPr>
        </p:nvSpPr>
        <p:spPr>
          <a:xfrm>
            <a:off x="8428180" y="5314476"/>
            <a:ext cx="258621" cy="269237"/>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08" name="Title Text"/>
          <p:cNvSpPr txBox="1"/>
          <p:nvPr>
            <p:ph type="title"/>
          </p:nvPr>
        </p:nvSpPr>
        <p:spPr>
          <a:xfrm>
            <a:off x="1143000" y="1127521"/>
            <a:ext cx="6858000" cy="1790702"/>
          </a:xfrm>
          <a:prstGeom prst="rect">
            <a:avLst/>
          </a:prstGeom>
        </p:spPr>
        <p:txBody>
          <a:bodyPr lIns="34289" tIns="34289" rIns="34289" bIns="34289" anchor="b"/>
          <a:lstStyle>
            <a:lvl1pPr algn="ctr" defTabSz="762000">
              <a:lnSpc>
                <a:spcPct val="90000"/>
              </a:lnSpc>
              <a:defRPr b="0" sz="5000">
                <a:solidFill>
                  <a:srgbClr val="000000"/>
                </a:solidFill>
                <a:latin typeface="Calibri Light"/>
                <a:ea typeface="Calibri Light"/>
                <a:cs typeface="Calibri Light"/>
                <a:sym typeface="Calibri Light"/>
              </a:defRPr>
            </a:lvl1pPr>
          </a:lstStyle>
          <a:p>
            <a:pPr/>
            <a:r>
              <a:t>Title Text</a:t>
            </a:r>
          </a:p>
        </p:txBody>
      </p:sp>
      <p:sp>
        <p:nvSpPr>
          <p:cNvPr id="109" name="Body Level One…"/>
          <p:cNvSpPr txBox="1"/>
          <p:nvPr>
            <p:ph type="body" sz="quarter" idx="1"/>
          </p:nvPr>
        </p:nvSpPr>
        <p:spPr>
          <a:xfrm>
            <a:off x="1143000" y="2987277"/>
            <a:ext cx="6858000" cy="1241824"/>
          </a:xfrm>
          <a:prstGeom prst="rect">
            <a:avLst/>
          </a:prstGeom>
        </p:spPr>
        <p:txBody>
          <a:bodyPr lIns="34289" tIns="34289" rIns="34289" bIns="34289"/>
          <a:lstStyle>
            <a:lvl1pPr marL="0" indent="0" algn="ctr" defTabSz="762000">
              <a:lnSpc>
                <a:spcPct val="90000"/>
              </a:lnSpc>
              <a:spcBef>
                <a:spcPts val="800"/>
              </a:spcBef>
              <a:buSzTx/>
              <a:buFontTx/>
              <a:buNone/>
              <a:defRPr sz="2000"/>
            </a:lvl1pPr>
            <a:lvl2pPr marL="0" indent="0" algn="ctr" defTabSz="762000">
              <a:lnSpc>
                <a:spcPct val="90000"/>
              </a:lnSpc>
              <a:spcBef>
                <a:spcPts val="800"/>
              </a:spcBef>
              <a:buSzTx/>
              <a:buFontTx/>
              <a:buNone/>
              <a:defRPr sz="2000"/>
            </a:lvl2pPr>
            <a:lvl3pPr marL="0" indent="0" algn="ctr" defTabSz="762000">
              <a:lnSpc>
                <a:spcPct val="90000"/>
              </a:lnSpc>
              <a:spcBef>
                <a:spcPts val="800"/>
              </a:spcBef>
              <a:buSzTx/>
              <a:buFontTx/>
              <a:buNone/>
              <a:defRPr sz="2000"/>
            </a:lvl3pPr>
            <a:lvl4pPr marL="0" indent="0" algn="ctr" defTabSz="762000">
              <a:lnSpc>
                <a:spcPct val="90000"/>
              </a:lnSpc>
              <a:spcBef>
                <a:spcPts val="800"/>
              </a:spcBef>
              <a:buSzTx/>
              <a:buFontTx/>
              <a:buNone/>
              <a:defRPr sz="2000"/>
            </a:lvl4pPr>
            <a:lvl5pPr marL="0" indent="0" algn="ctr" defTabSz="762000">
              <a:lnSpc>
                <a:spcPct val="90000"/>
              </a:lnSpc>
              <a:spcBef>
                <a:spcPts val="800"/>
              </a:spcBef>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10" name="Slide Number"/>
          <p:cNvSpPr txBox="1"/>
          <p:nvPr>
            <p:ph type="sldNum" sz="quarter" idx="2"/>
          </p:nvPr>
        </p:nvSpPr>
        <p:spPr>
          <a:xfrm>
            <a:off x="8305335" y="5073095"/>
            <a:ext cx="210015" cy="233679"/>
          </a:xfrm>
          <a:prstGeom prst="rect">
            <a:avLst/>
          </a:prstGeom>
        </p:spPr>
        <p:txBody>
          <a:bodyPr lIns="34289" tIns="34289" rIns="34289" bIns="34289"/>
          <a:lstStyle>
            <a:lvl1pPr defTabSz="762000">
              <a:defRPr sz="10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3672418"/>
            <a:ext cx="7772401" cy="1135063"/>
          </a:xfrm>
          <a:prstGeom prst="rect">
            <a:avLst/>
          </a:prstGeom>
        </p:spPr>
        <p:txBody>
          <a:bodyPr anchor="t"/>
          <a:lstStyle>
            <a:lvl1pPr>
              <a:defRPr cap="all" sz="4000">
                <a:solidFill>
                  <a:srgbClr val="000000"/>
                </a:solidFill>
              </a:defRPr>
            </a:lvl1pPr>
          </a:lstStyle>
          <a:p>
            <a:pPr/>
            <a:r>
              <a:t>Title Text</a:t>
            </a:r>
          </a:p>
        </p:txBody>
      </p:sp>
      <p:sp>
        <p:nvSpPr>
          <p:cNvPr id="30" name="Body Level One…"/>
          <p:cNvSpPr txBox="1"/>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28600"/>
            <a:ext cx="8229600" cy="952500"/>
          </a:xfrm>
          <a:prstGeom prst="rect">
            <a:avLst/>
          </a:prstGeom>
        </p:spPr>
        <p:txBody>
          <a:bodyPr/>
          <a:lstStyle>
            <a:lvl1pPr algn="ctr">
              <a:defRPr b="0" sz="4400">
                <a:solidFill>
                  <a:srgbClr val="000000"/>
                </a:solidFill>
              </a:defRPr>
            </a:lvl1pPr>
          </a:lstStyle>
          <a:p>
            <a:pPr/>
            <a:r>
              <a:t>Title Text</a:t>
            </a:r>
          </a:p>
        </p:txBody>
      </p:sp>
      <p:sp>
        <p:nvSpPr>
          <p:cNvPr id="39" name="Body Level One…"/>
          <p:cNvSpPr txBox="1"/>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28600"/>
            <a:ext cx="8229600" cy="952500"/>
          </a:xfrm>
          <a:prstGeom prst="rect">
            <a:avLst/>
          </a:prstGeom>
        </p:spPr>
        <p:txBody>
          <a:bodyPr/>
          <a:lstStyle>
            <a:lvl1pPr algn="ctr">
              <a:defRPr b="0" sz="4400">
                <a:solidFill>
                  <a:srgbClr val="000000"/>
                </a:solidFill>
              </a:defRPr>
            </a:lvl1pPr>
          </a:lstStyle>
          <a:p>
            <a:pPr/>
            <a:r>
              <a:t>Title Text</a:t>
            </a:r>
          </a:p>
        </p:txBody>
      </p:sp>
      <p:sp>
        <p:nvSpPr>
          <p:cNvPr id="48" name="Body Level One…"/>
          <p:cNvSpPr txBox="1"/>
          <p:nvPr>
            <p:ph type="body" sz="quarter" idx="1"/>
          </p:nvPr>
        </p:nvSpPr>
        <p:spPr>
          <a:xfrm>
            <a:off x="457200" y="1279260"/>
            <a:ext cx="4040188" cy="533137"/>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6" y="1279260"/>
            <a:ext cx="4041776" cy="533137"/>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28600"/>
            <a:ext cx="8229600" cy="952500"/>
          </a:xfrm>
          <a:prstGeom prst="rect">
            <a:avLst/>
          </a:prstGeom>
        </p:spPr>
        <p:txBody>
          <a:bodyPr/>
          <a:lstStyle>
            <a:lvl1pPr algn="ctr">
              <a:defRPr b="0" sz="4400">
                <a:solidFill>
                  <a:srgbClr val="000000"/>
                </a:solidFill>
              </a:defRPr>
            </a:lvl1p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1" y="227541"/>
            <a:ext cx="3008315" cy="968376"/>
          </a:xfrm>
          <a:prstGeom prst="rect">
            <a:avLst/>
          </a:prstGeom>
        </p:spPr>
        <p:txBody>
          <a:bodyPr anchor="b"/>
          <a:lstStyle>
            <a:lvl1pPr>
              <a:defRPr sz="2000">
                <a:solidFill>
                  <a:srgbClr val="000000"/>
                </a:solidFill>
              </a:defRPr>
            </a:lvl1pPr>
          </a:lstStyle>
          <a:p>
            <a:pPr/>
            <a:r>
              <a:t>Title Text</a:t>
            </a:r>
          </a:p>
        </p:txBody>
      </p:sp>
      <p:sp>
        <p:nvSpPr>
          <p:cNvPr id="73" name="Body Level One…"/>
          <p:cNvSpPr txBox="1"/>
          <p:nvPr>
            <p:ph type="body" idx="1"/>
          </p:nvPr>
        </p:nvSpPr>
        <p:spPr>
          <a:xfrm>
            <a:off x="3575050" y="227542"/>
            <a:ext cx="5111750" cy="487759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half" idx="21"/>
          </p:nvPr>
        </p:nvSpPr>
        <p:spPr>
          <a:xfrm>
            <a:off x="457201" y="1195917"/>
            <a:ext cx="3008315" cy="3909221"/>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000500"/>
            <a:ext cx="5486401" cy="472282"/>
          </a:xfrm>
          <a:prstGeom prst="rect">
            <a:avLst/>
          </a:prstGeom>
        </p:spPr>
        <p:txBody>
          <a:bodyPr anchor="b"/>
          <a:lstStyle>
            <a:lvl1pPr>
              <a:defRPr sz="2000">
                <a:solidFill>
                  <a:srgbClr val="000000"/>
                </a:solidFill>
              </a:defRPr>
            </a:lvl1pPr>
          </a:lstStyle>
          <a:p>
            <a:pPr/>
            <a:r>
              <a:t>Title Text</a:t>
            </a:r>
          </a:p>
        </p:txBody>
      </p:sp>
      <p:sp>
        <p:nvSpPr>
          <p:cNvPr id="83" name="Picture Placeholder 2"/>
          <p:cNvSpPr/>
          <p:nvPr>
            <p:ph type="pic" sz="half" idx="21"/>
          </p:nvPr>
        </p:nvSpPr>
        <p:spPr>
          <a:xfrm>
            <a:off x="1792288" y="510646"/>
            <a:ext cx="5486401" cy="3429001"/>
          </a:xfrm>
          <a:prstGeom prst="rect">
            <a:avLst/>
          </a:prstGeom>
        </p:spPr>
        <p:txBody>
          <a:bodyPr lIns="91439" rIns="91439">
            <a:noAutofit/>
          </a:bodyPr>
          <a:lstStyle/>
          <a:p>
            <a:pPr/>
          </a:p>
        </p:txBody>
      </p:sp>
      <p:sp>
        <p:nvSpPr>
          <p:cNvPr id="84" name="Body Level One…"/>
          <p:cNvSpPr txBox="1"/>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0" y="-191295"/>
            <a:ext cx="8229600" cy="9525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333500"/>
            <a:ext cx="8229600" cy="37719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5314473"/>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C00000"/>
          </a:solidFill>
          <a:uFillTx/>
          <a:latin typeface="+mj-lt"/>
          <a:ea typeface="+mj-ea"/>
          <a:cs typeface="+mj-cs"/>
          <a:sym typeface="Calibri"/>
        </a:defRPr>
      </a:lvl1pPr>
      <a:lvl2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C00000"/>
          </a:solidFill>
          <a:uFillTx/>
          <a:latin typeface="+mj-lt"/>
          <a:ea typeface="+mj-ea"/>
          <a:cs typeface="+mj-cs"/>
          <a:sym typeface="Calibri"/>
        </a:defRPr>
      </a:lvl2pPr>
      <a:lvl3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C00000"/>
          </a:solidFill>
          <a:uFillTx/>
          <a:latin typeface="+mj-lt"/>
          <a:ea typeface="+mj-ea"/>
          <a:cs typeface="+mj-cs"/>
          <a:sym typeface="Calibri"/>
        </a:defRPr>
      </a:lvl3pPr>
      <a:lvl4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C00000"/>
          </a:solidFill>
          <a:uFillTx/>
          <a:latin typeface="+mj-lt"/>
          <a:ea typeface="+mj-ea"/>
          <a:cs typeface="+mj-cs"/>
          <a:sym typeface="Calibri"/>
        </a:defRPr>
      </a:lvl4pPr>
      <a:lvl5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C00000"/>
          </a:solidFill>
          <a:uFillTx/>
          <a:latin typeface="+mj-lt"/>
          <a:ea typeface="+mj-ea"/>
          <a:cs typeface="+mj-cs"/>
          <a:sym typeface="Calibri"/>
        </a:defRPr>
      </a:lvl5pPr>
      <a:lvl6pPr marL="0" marR="0" indent="457200" algn="l" defTabSz="914400" rtl="0" latinLnBrk="0">
        <a:lnSpc>
          <a:spcPct val="100000"/>
        </a:lnSpc>
        <a:spcBef>
          <a:spcPts val="0"/>
        </a:spcBef>
        <a:spcAft>
          <a:spcPts val="0"/>
        </a:spcAft>
        <a:buClrTx/>
        <a:buSzTx/>
        <a:buFontTx/>
        <a:buNone/>
        <a:tabLst/>
        <a:defRPr b="1" baseline="0" cap="none" i="0" spc="0" strike="noStrike" sz="2800" u="none">
          <a:solidFill>
            <a:srgbClr val="C00000"/>
          </a:solidFill>
          <a:uFillTx/>
          <a:latin typeface="+mj-lt"/>
          <a:ea typeface="+mj-ea"/>
          <a:cs typeface="+mj-cs"/>
          <a:sym typeface="Calibri"/>
        </a:defRPr>
      </a:lvl6pPr>
      <a:lvl7pPr marL="0" marR="0" indent="914400" algn="l" defTabSz="914400" rtl="0" latinLnBrk="0">
        <a:lnSpc>
          <a:spcPct val="100000"/>
        </a:lnSpc>
        <a:spcBef>
          <a:spcPts val="0"/>
        </a:spcBef>
        <a:spcAft>
          <a:spcPts val="0"/>
        </a:spcAft>
        <a:buClrTx/>
        <a:buSzTx/>
        <a:buFontTx/>
        <a:buNone/>
        <a:tabLst/>
        <a:defRPr b="1" baseline="0" cap="none" i="0" spc="0" strike="noStrike" sz="2800" u="none">
          <a:solidFill>
            <a:srgbClr val="C00000"/>
          </a:solidFill>
          <a:uFillTx/>
          <a:latin typeface="+mj-lt"/>
          <a:ea typeface="+mj-ea"/>
          <a:cs typeface="+mj-cs"/>
          <a:sym typeface="Calibri"/>
        </a:defRPr>
      </a:lvl7pPr>
      <a:lvl8pPr marL="0" marR="0" indent="1371600" algn="l" defTabSz="914400" rtl="0" latinLnBrk="0">
        <a:lnSpc>
          <a:spcPct val="100000"/>
        </a:lnSpc>
        <a:spcBef>
          <a:spcPts val="0"/>
        </a:spcBef>
        <a:spcAft>
          <a:spcPts val="0"/>
        </a:spcAft>
        <a:buClrTx/>
        <a:buSzTx/>
        <a:buFontTx/>
        <a:buNone/>
        <a:tabLst/>
        <a:defRPr b="1" baseline="0" cap="none" i="0" spc="0" strike="noStrike" sz="2800" u="none">
          <a:solidFill>
            <a:srgbClr val="C00000"/>
          </a:solidFill>
          <a:uFillTx/>
          <a:latin typeface="+mj-lt"/>
          <a:ea typeface="+mj-ea"/>
          <a:cs typeface="+mj-cs"/>
          <a:sym typeface="Calibri"/>
        </a:defRPr>
      </a:lvl8pPr>
      <a:lvl9pPr marL="0" marR="0" indent="1828800" algn="l" defTabSz="914400" rtl="0" latinLnBrk="0">
        <a:lnSpc>
          <a:spcPct val="100000"/>
        </a:lnSpc>
        <a:spcBef>
          <a:spcPts val="0"/>
        </a:spcBef>
        <a:spcAft>
          <a:spcPts val="0"/>
        </a:spcAft>
        <a:buClrTx/>
        <a:buSzTx/>
        <a:buFontTx/>
        <a:buNone/>
        <a:tabLst/>
        <a:defRPr b="1" baseline="0" cap="none" i="0" spc="0" strike="noStrike" sz="2800" u="none">
          <a:solidFill>
            <a:srgbClr val="C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lockchain.com/btc/tx/b36bced99cc459506ad2b3af6990920b12f6dc84f9c7ed0dd2c3703f94a4b692" TargetMode="External"/><Relationship Id="rId3" Type="http://schemas.openxmlformats.org/officeDocument/2006/relationships/image" Target="../media/image28.png"/><Relationship Id="rId4" Type="http://schemas.openxmlformats.org/officeDocument/2006/relationships/hyperlink" Target="https://blockchain.info/address/3D2oetdNuZUqQHPJmcMDDHYoqkyNVsFk9r" TargetMode="External"/><Relationship Id="rId5" Type="http://schemas.openxmlformats.org/officeDocument/2006/relationships/image" Target="../media/image29.png"/><Relationship Id="rId6" Type="http://schemas.openxmlformats.org/officeDocument/2006/relationships/image" Target="../media/image8.jpeg"/><Relationship Id="rId7" Type="http://schemas.openxmlformats.org/officeDocument/2006/relationships/hyperlink" Target="https://blockchain.info/tx/e3a9cbec0c5ec55db3ac02029d8cbaf1370e04e8603d9e5000106091c66c308d" TargetMode="External"/><Relationship Id="rId8" Type="http://schemas.openxmlformats.org/officeDocument/2006/relationships/image" Target="../media/image3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lockchain.com/explorer/blocks/btc/0" TargetMode="External"/><Relationship Id="rId3" Type="http://schemas.openxmlformats.org/officeDocument/2006/relationships/image" Target="../media/image3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lockchain.com/explorer/assets/BTC" TargetMode="External"/><Relationship Id="rId3" Type="http://schemas.openxmlformats.org/officeDocument/2006/relationships/image" Target="../media/image3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lockchain.com/explorer/charts/n-transactions" TargetMode="External"/><Relationship Id="rId3" Type="http://schemas.openxmlformats.org/officeDocument/2006/relationships/image" Target="../media/image33.png"/><Relationship Id="rId4" Type="http://schemas.openxmlformats.org/officeDocument/2006/relationships/hyperlink" Target="https://www.blockchain.com/explorer/assets/btc" TargetMode="External"/><Relationship Id="rId5" Type="http://schemas.openxmlformats.org/officeDocument/2006/relationships/image" Target="../media/image3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hyperlink" Target="https://www.blockchain.com/explorer/addresses/btc/bc1qnz6zk4p0r0j7arnh4k0shyk968pf2vmz0uyraq" TargetMode="External"/><Relationship Id="rId4" Type="http://schemas.openxmlformats.org/officeDocument/2006/relationships/image" Target="../media/image37.png"/><Relationship Id="rId5" Type="http://schemas.openxmlformats.org/officeDocument/2006/relationships/hyperlink" Target="https://www.blockchain.com/explorer/addresses/BTC/1A1zP1eP5QGefi2DMPTfTL5SLmv7DivfNa" TargetMode="External"/><Relationship Id="rId6" Type="http://schemas.openxmlformats.org/officeDocument/2006/relationships/image" Target="../media/image38.png"/><Relationship Id="rId7" Type="http://schemas.openxmlformats.org/officeDocument/2006/relationships/hyperlink" Target="https://www.blockchain.com/explorer/addresses/btc/3K9KZZPB8NRwZVP5wNKX4VYhnswrJxpgZ4" TargetMode="External"/><Relationship Id="rId8" Type="http://schemas.openxmlformats.org/officeDocument/2006/relationships/image" Target="../media/image3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png"/><Relationship Id="rId3" Type="http://schemas.openxmlformats.org/officeDocument/2006/relationships/image" Target="../media/image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hyperlink" Target="https://www.blockchain.com/explorer/charts/pools" TargetMode="External"/><Relationship Id="rId4" Type="http://schemas.openxmlformats.org/officeDocument/2006/relationships/image" Target="../media/image4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lockchain.com/explorer/charts/pools" TargetMode="External"/><Relationship Id="rId3" Type="http://schemas.openxmlformats.org/officeDocument/2006/relationships/image" Target="../media/image4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lockchain.com/explorer/blocks/btc/873315" TargetMode="External"/><Relationship Id="rId3" Type="http://schemas.openxmlformats.org/officeDocument/2006/relationships/image" Target="../media/image4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9.png"/><Relationship Id="rId4" Type="http://schemas.openxmlformats.org/officeDocument/2006/relationships/image" Target="../media/image2.jpe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3.jpeg"/><Relationship Id="rId9" Type="http://schemas.openxmlformats.org/officeDocument/2006/relationships/image" Target="../media/image13.png"/><Relationship Id="rId10" Type="http://schemas.openxmlformats.org/officeDocument/2006/relationships/hyperlink" Target="https://www.blockchain.com/explorer/charts/blocks-size" TargetMode="External"/><Relationship Id="rId11" Type="http://schemas.openxmlformats.org/officeDocument/2006/relationships/image" Target="../media/image14.png"/><Relationship Id="rId12" Type="http://schemas.openxmlformats.org/officeDocument/2006/relationships/image" Target="../media/image1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hyperlink" Target="https://sepolia.etherscan.io/address/0xbb15b38e4ef6af154b89a2e57e03cd5cbd752233" TargetMode="External"/><Relationship Id="rId4" Type="http://schemas.openxmlformats.org/officeDocument/2006/relationships/image" Target="../media/image9.jpeg"/><Relationship Id="rId5" Type="http://schemas.openxmlformats.org/officeDocument/2006/relationships/image" Target="../media/image49.png"/><Relationship Id="rId6" Type="http://schemas.openxmlformats.org/officeDocument/2006/relationships/image" Target="../media/image5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mix.ethereum.org/" TargetMode="External"/><Relationship Id="rId3" Type="http://schemas.openxmlformats.org/officeDocument/2006/relationships/image" Target="../media/image53.png"/><Relationship Id="rId4" Type="http://schemas.openxmlformats.org/officeDocument/2006/relationships/hyperlink" Target="https://www.youtube.com/watch?v=xeaDE8wgVVQ" TargetMode="External"/><Relationship Id="rId5" Type="http://schemas.openxmlformats.org/officeDocument/2006/relationships/hyperlink" Target="https://www.youtube.com/watch?v=p85yuFkNCbw"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5.jpeg"/><Relationship Id="rId9" Type="http://schemas.openxmlformats.org/officeDocument/2006/relationships/image" Target="../media/image2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hyperlink" Target="https://asecuritysite.com/powershell/qr2"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6.jpe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hyperlink" Target="https://www.blockchain.com/explorer/prices/" TargetMode="External"/><Relationship Id="rId7" Type="http://schemas.openxmlformats.org/officeDocument/2006/relationships/image" Target="../media/image2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medium.com/asecuritysite-when-bob-met-alice/meet-satoshi-from-the-uk-69a5f5722d00" TargetMode="External"/><Relationship Id="rId3"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itle 1"/>
          <p:cNvSpPr txBox="1"/>
          <p:nvPr>
            <p:ph type="title"/>
          </p:nvPr>
        </p:nvSpPr>
        <p:spPr>
          <a:xfrm>
            <a:off x="1818083" y="212222"/>
            <a:ext cx="5316355" cy="1790701"/>
          </a:xfrm>
          <a:prstGeom prst="rect">
            <a:avLst/>
          </a:prstGeom>
        </p:spPr>
        <p:txBody>
          <a:bodyPr/>
          <a:lstStyle>
            <a:lvl1pPr>
              <a:defRPr b="1" sz="4000">
                <a:solidFill>
                  <a:srgbClr val="C00000"/>
                </a:solidFill>
                <a:latin typeface="+mj-lt"/>
                <a:ea typeface="+mj-ea"/>
                <a:cs typeface="+mj-cs"/>
                <a:sym typeface="Calibri"/>
              </a:defRPr>
            </a:lvl1pPr>
          </a:lstStyle>
          <a:p>
            <a:pPr/>
            <a:r>
              <a:t>Blockchain</a:t>
            </a:r>
          </a:p>
        </p:txBody>
      </p:sp>
      <p:sp>
        <p:nvSpPr>
          <p:cNvPr id="120" name="Subtitle 2"/>
          <p:cNvSpPr txBox="1"/>
          <p:nvPr>
            <p:ph type="body" sz="quarter" idx="1"/>
          </p:nvPr>
        </p:nvSpPr>
        <p:spPr>
          <a:xfrm>
            <a:off x="1143000" y="2002922"/>
            <a:ext cx="6858000" cy="1241821"/>
          </a:xfrm>
          <a:prstGeom prst="rect">
            <a:avLst/>
          </a:prstGeom>
        </p:spPr>
        <p:txBody>
          <a:bodyPr/>
          <a:lstStyle/>
          <a:p>
            <a:pPr/>
            <a:r>
              <a:t>Prof Bill Buchanan OBE FRSE</a:t>
            </a:r>
          </a:p>
        </p:txBody>
      </p:sp>
      <p:pic>
        <p:nvPicPr>
          <p:cNvPr id="121" name="Picture 3" descr="Picture 3"/>
          <p:cNvPicPr>
            <a:picLocks noChangeAspect="1"/>
          </p:cNvPicPr>
          <p:nvPr/>
        </p:nvPicPr>
        <p:blipFill>
          <a:blip r:embed="rId2">
            <a:extLst/>
          </a:blip>
          <a:stretch>
            <a:fillRect/>
          </a:stretch>
        </p:blipFill>
        <p:spPr>
          <a:xfrm>
            <a:off x="167877" y="462823"/>
            <a:ext cx="1650207" cy="2350295"/>
          </a:xfrm>
          <a:prstGeom prst="rect">
            <a:avLst/>
          </a:prstGeom>
          <a:ln w="12700">
            <a:miter lim="400000"/>
          </a:ln>
        </p:spPr>
      </p:pic>
      <p:pic>
        <p:nvPicPr>
          <p:cNvPr id="122" name="Picture 4" descr="Picture 4"/>
          <p:cNvPicPr>
            <a:picLocks noChangeAspect="1"/>
          </p:cNvPicPr>
          <p:nvPr/>
        </p:nvPicPr>
        <p:blipFill>
          <a:blip r:embed="rId3">
            <a:extLst/>
          </a:blip>
          <a:stretch>
            <a:fillRect/>
          </a:stretch>
        </p:blipFill>
        <p:spPr>
          <a:xfrm>
            <a:off x="7325916" y="454544"/>
            <a:ext cx="1650207" cy="2321720"/>
          </a:xfrm>
          <a:prstGeom prst="rect">
            <a:avLst/>
          </a:prstGeom>
          <a:ln w="12700">
            <a:miter lim="400000"/>
          </a:ln>
        </p:spPr>
      </p:pic>
      <p:pic>
        <p:nvPicPr>
          <p:cNvPr id="123" name="Picture 5" descr="Picture 5"/>
          <p:cNvPicPr>
            <a:picLocks noChangeAspect="1"/>
          </p:cNvPicPr>
          <p:nvPr/>
        </p:nvPicPr>
        <p:blipFill>
          <a:blip r:embed="rId4">
            <a:extLst/>
          </a:blip>
          <a:stretch>
            <a:fillRect/>
          </a:stretch>
        </p:blipFill>
        <p:spPr>
          <a:xfrm>
            <a:off x="3949089" y="3551300"/>
            <a:ext cx="1245821" cy="1754982"/>
          </a:xfrm>
          <a:prstGeom prst="rect">
            <a:avLst/>
          </a:prstGeom>
          <a:ln w="12700">
            <a:miter lim="400000"/>
          </a:ln>
        </p:spPr>
      </p:pic>
      <p:pic>
        <p:nvPicPr>
          <p:cNvPr id="124" name="Picture 6" descr="Picture 6"/>
          <p:cNvPicPr>
            <a:picLocks noChangeAspect="1"/>
          </p:cNvPicPr>
          <p:nvPr/>
        </p:nvPicPr>
        <p:blipFill>
          <a:blip r:embed="rId5">
            <a:extLst/>
          </a:blip>
          <a:stretch>
            <a:fillRect/>
          </a:stretch>
        </p:blipFill>
        <p:spPr>
          <a:xfrm>
            <a:off x="7048712" y="4385528"/>
            <a:ext cx="2599662" cy="1299831"/>
          </a:xfrm>
          <a:prstGeom prst="rect">
            <a:avLst/>
          </a:prstGeom>
          <a:ln w="12700">
            <a:miter lim="400000"/>
          </a:ln>
        </p:spPr>
      </p:pic>
      <p:sp>
        <p:nvSpPr>
          <p:cNvPr id="125" name="Rectangle 7"/>
          <p:cNvSpPr/>
          <p:nvPr/>
        </p:nvSpPr>
        <p:spPr>
          <a:xfrm>
            <a:off x="2552063" y="2958405"/>
            <a:ext cx="4039874" cy="376555"/>
          </a:xfrm>
          <a:prstGeom prst="rect">
            <a:avLst/>
          </a:prstGeom>
          <a:solidFill>
            <a:srgbClr val="C00000"/>
          </a:solidFill>
          <a:ln w="3175">
            <a:solidFill>
              <a:srgbClr val="000000"/>
            </a:solidFill>
            <a:miter/>
          </a:ln>
          <a:extLst>
            <a:ext uri="{C572A759-6A51-4108-AA02-DFA0A04FC94B}">
              <ma14:wrappingTextBoxFlag xmlns:ma14="http://schemas.microsoft.com/office/mac/drawingml/2011/main" val="1"/>
            </a:ext>
          </a:extLst>
        </p:spPr>
        <p:txBody>
          <a:bodyPr lIns="34289" tIns="34289" rIns="34289" bIns="34289" anchor="ctr">
            <a:spAutoFit/>
          </a:bodyPr>
          <a:lstStyle>
            <a:lvl1pPr algn="ctr" defTabSz="762000">
              <a:defRPr b="1" sz="2000">
                <a:solidFill>
                  <a:srgbClr val="FFFFFF"/>
                </a:solidFill>
              </a:defRPr>
            </a:lvl1pPr>
          </a:lstStyle>
          <a:p>
            <a:pPr/>
            <a:r>
              <a:t>https://asecuritysite.com</a:t>
            </a:r>
          </a:p>
        </p:txBody>
      </p:sp>
      <p:sp>
        <p:nvSpPr>
          <p:cNvPr id="126" name="Cryptocurrencies Bitcoin Blockchain Mining Ethereum…"/>
          <p:cNvSpPr txBox="1"/>
          <p:nvPr/>
        </p:nvSpPr>
        <p:spPr>
          <a:xfrm>
            <a:off x="199751" y="3131276"/>
            <a:ext cx="2342020" cy="252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800">
                <a:solidFill>
                  <a:srgbClr val="C00000"/>
                </a:solidFill>
              </a:defRPr>
            </a:pPr>
            <a:r>
              <a:rPr b="0" sz="2000"/>
              <a:t>Cryptocurrencies</a:t>
            </a:r>
            <a:br>
              <a:rPr b="0" sz="2000"/>
            </a:br>
            <a:r>
              <a:rPr b="0" sz="2000"/>
              <a:t>Bitcoin Blockchain</a:t>
            </a:r>
            <a:br>
              <a:rPr b="0" sz="2000"/>
            </a:br>
            <a:r>
              <a:rPr b="0" sz="2000"/>
              <a:t>Mining</a:t>
            </a:r>
            <a:br>
              <a:rPr b="0" sz="2000"/>
            </a:br>
            <a:r>
              <a:rPr b="0" sz="2000"/>
              <a:t>Ethereum</a:t>
            </a:r>
            <a:endParaRPr b="0" sz="2000"/>
          </a:p>
          <a:p>
            <a:pPr>
              <a:defRPr b="1" sz="2800">
                <a:solidFill>
                  <a:srgbClr val="C00000"/>
                </a:solidFill>
              </a:defRPr>
            </a:pPr>
            <a:r>
              <a:rPr b="0" sz="2000"/>
              <a:t>Digital Wallets</a:t>
            </a:r>
            <a:br>
              <a:rPr b="0" sz="2000"/>
            </a:br>
            <a:r>
              <a:rPr b="0" sz="2000"/>
              <a:t>Smart Contracts</a:t>
            </a:r>
            <a:endParaRPr b="0" sz="2000"/>
          </a:p>
          <a:p>
            <a:pPr>
              <a:defRPr b="1" sz="2800">
                <a:solidFill>
                  <a:srgbClr val="C00000"/>
                </a:solidFill>
              </a:defRPr>
            </a:pPr>
            <a:r>
              <a:rPr b="0" sz="2000"/>
              <a:t>Permissioned Ledgers</a:t>
            </a:r>
            <a:br>
              <a:rPr b="0" sz="2000"/>
            </a:br>
            <a:r>
              <a:rPr b="0" sz="2000"/>
              <a:t>Digital Signing</a:t>
            </a:r>
          </a:p>
        </p:txBody>
      </p:sp>
      <p:grpSp>
        <p:nvGrpSpPr>
          <p:cNvPr id="129" name="1*57KSnO3_GoryWCKiYCdORQ.png"/>
          <p:cNvGrpSpPr/>
          <p:nvPr/>
        </p:nvGrpSpPr>
        <p:grpSpPr>
          <a:xfrm>
            <a:off x="421480" y="-1"/>
            <a:ext cx="8301040" cy="5715001"/>
            <a:chOff x="0" y="0"/>
            <a:chExt cx="8301039" cy="5715000"/>
          </a:xfrm>
        </p:grpSpPr>
        <p:pic>
          <p:nvPicPr>
            <p:cNvPr id="127" name="1*57KSnO3_GoryWCKiYCdORQ.png" descr="1*57KSnO3_GoryWCKiYCdORQ.png"/>
            <p:cNvPicPr>
              <a:picLocks noChangeAspect="1"/>
            </p:cNvPicPr>
            <p:nvPr/>
          </p:nvPicPr>
          <p:blipFill>
            <a:blip r:embed="rId6">
              <a:extLst/>
            </a:blip>
            <a:stretch>
              <a:fillRect/>
            </a:stretch>
          </p:blipFill>
          <p:spPr>
            <a:xfrm>
              <a:off x="203217" y="203200"/>
              <a:ext cx="7894605" cy="5270500"/>
            </a:xfrm>
            <a:prstGeom prst="rect">
              <a:avLst/>
            </a:prstGeom>
            <a:ln w="12700" cap="flat">
              <a:noFill/>
              <a:miter lim="400000"/>
            </a:ln>
            <a:effectLst/>
          </p:spPr>
        </p:pic>
        <p:pic>
          <p:nvPicPr>
            <p:cNvPr id="128" name="1*57KSnO3_GoryWCKiYCdORQ.png" descr="1*57KSnO3_GoryWCKiYCdORQ.png"/>
            <p:cNvPicPr>
              <a:picLocks noChangeAspect="1"/>
            </p:cNvPicPr>
            <p:nvPr/>
          </p:nvPicPr>
          <p:blipFill>
            <a:blip r:embed="rId7">
              <a:extLst/>
            </a:blip>
            <a:stretch>
              <a:fillRect/>
            </a:stretch>
          </p:blipFill>
          <p:spPr>
            <a:xfrm>
              <a:off x="0" y="0"/>
              <a:ext cx="8301040" cy="5715000"/>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29"/>
                                        </p:tgtEl>
                                        <p:attrNameLst>
                                          <p:attrName>style.visibility</p:attrName>
                                        </p:attrNameLst>
                                      </p:cBhvr>
                                      <p:to>
                                        <p:strVal val="visible"/>
                                      </p:to>
                                    </p:set>
                                    <p:anim calcmode="lin" valueType="num">
                                      <p:cBhvr>
                                        <p:cTn id="7" dur="1000" fill="hold"/>
                                        <p:tgtEl>
                                          <p:spTgt spid="129"/>
                                        </p:tgtEl>
                                        <p:attrNameLst>
                                          <p:attrName>ppt_x</p:attrName>
                                        </p:attrNameLst>
                                      </p:cBhvr>
                                      <p:tavLst>
                                        <p:tav tm="0">
                                          <p:val>
                                            <p:strVal val="0-#ppt_w/2"/>
                                          </p:val>
                                        </p:tav>
                                        <p:tav tm="100000">
                                          <p:val>
                                            <p:strVal val="#ppt_x"/>
                                          </p:val>
                                        </p:tav>
                                      </p:tavLst>
                                    </p:anim>
                                    <p:anim calcmode="lin" valueType="num">
                                      <p:cBhvr>
                                        <p:cTn id="8" dur="1000" fill="hold"/>
                                        <p:tgtEl>
                                          <p:spTgt spid="1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9"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le 1"/>
          <p:cNvSpPr txBox="1"/>
          <p:nvPr>
            <p:ph type="title"/>
          </p:nvPr>
        </p:nvSpPr>
        <p:spPr>
          <a:xfrm>
            <a:off x="0" y="-192088"/>
            <a:ext cx="8229600" cy="952501"/>
          </a:xfrm>
          <a:prstGeom prst="rect">
            <a:avLst/>
          </a:prstGeom>
        </p:spPr>
        <p:txBody>
          <a:bodyPr/>
          <a:lstStyle/>
          <a:p>
            <a:pPr/>
            <a:r>
              <a:t>Big accounts</a:t>
            </a:r>
          </a:p>
        </p:txBody>
      </p:sp>
      <p:pic>
        <p:nvPicPr>
          <p:cNvPr id="207" name="Content Placeholder 4" descr="Content Placeholder 4">
            <a:hlinkClick r:id="rId2" invalidUrl="" action="" tgtFrame="" tooltip="" history="1" highlightClick="0" endSnd="0"/>
          </p:cNvPr>
          <p:cNvPicPr>
            <a:picLocks noChangeAspect="1"/>
          </p:cNvPicPr>
          <p:nvPr/>
        </p:nvPicPr>
        <p:blipFill>
          <a:blip r:embed="rId3">
            <a:extLst/>
          </a:blip>
          <a:stretch>
            <a:fillRect/>
          </a:stretch>
        </p:blipFill>
        <p:spPr>
          <a:xfrm>
            <a:off x="273050" y="731837"/>
            <a:ext cx="5711825" cy="1865313"/>
          </a:xfrm>
          <a:prstGeom prst="rect">
            <a:avLst/>
          </a:prstGeom>
          <a:ln w="12700">
            <a:miter lim="400000"/>
          </a:ln>
        </p:spPr>
      </p:pic>
      <p:pic>
        <p:nvPicPr>
          <p:cNvPr id="208" name="Picture 5" descr="Picture 5">
            <a:hlinkClick r:id="rId4" invalidUrl="" action="" tgtFrame="" tooltip="" history="1" highlightClick="0" endSnd="0"/>
          </p:cNvPr>
          <p:cNvPicPr>
            <a:picLocks noChangeAspect="1"/>
          </p:cNvPicPr>
          <p:nvPr/>
        </p:nvPicPr>
        <p:blipFill>
          <a:blip r:embed="rId5">
            <a:extLst/>
          </a:blip>
          <a:stretch>
            <a:fillRect/>
          </a:stretch>
        </p:blipFill>
        <p:spPr>
          <a:xfrm>
            <a:off x="280988" y="2597150"/>
            <a:ext cx="6065838" cy="2236789"/>
          </a:xfrm>
          <a:prstGeom prst="rect">
            <a:avLst/>
          </a:prstGeom>
          <a:ln w="12700">
            <a:miter lim="400000"/>
          </a:ln>
        </p:spPr>
      </p:pic>
      <p:pic>
        <p:nvPicPr>
          <p:cNvPr id="209" name="Picture 6" descr="Picture 6"/>
          <p:cNvPicPr>
            <a:picLocks noChangeAspect="1"/>
          </p:cNvPicPr>
          <p:nvPr/>
        </p:nvPicPr>
        <p:blipFill>
          <a:blip r:embed="rId6">
            <a:extLst/>
          </a:blip>
          <a:stretch>
            <a:fillRect/>
          </a:stretch>
        </p:blipFill>
        <p:spPr>
          <a:xfrm>
            <a:off x="6997700" y="554037"/>
            <a:ext cx="1778000" cy="1884363"/>
          </a:xfrm>
          <a:prstGeom prst="rect">
            <a:avLst/>
          </a:prstGeom>
          <a:ln w="12700">
            <a:miter lim="400000"/>
          </a:ln>
        </p:spPr>
      </p:pic>
      <p:pic>
        <p:nvPicPr>
          <p:cNvPr id="210" name="Picture 7" descr="Picture 7">
            <a:hlinkClick r:id="rId7" invalidUrl="" action="" tgtFrame="" tooltip="" history="1" highlightClick="0" endSnd="0"/>
          </p:cNvPr>
          <p:cNvPicPr>
            <a:picLocks noChangeAspect="1"/>
          </p:cNvPicPr>
          <p:nvPr/>
        </p:nvPicPr>
        <p:blipFill>
          <a:blip r:embed="rId8">
            <a:extLst/>
          </a:blip>
          <a:stretch>
            <a:fillRect/>
          </a:stretch>
        </p:blipFill>
        <p:spPr>
          <a:xfrm>
            <a:off x="4462462" y="4603750"/>
            <a:ext cx="4321176" cy="110013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itle 1"/>
          <p:cNvSpPr txBox="1"/>
          <p:nvPr>
            <p:ph type="title"/>
          </p:nvPr>
        </p:nvSpPr>
        <p:spPr>
          <a:xfrm>
            <a:off x="0" y="-192088"/>
            <a:ext cx="8229600" cy="952501"/>
          </a:xfrm>
          <a:prstGeom prst="rect">
            <a:avLst/>
          </a:prstGeom>
        </p:spPr>
        <p:txBody>
          <a:bodyPr/>
          <a:lstStyle/>
          <a:p>
            <a:pPr/>
            <a:r>
              <a:t>Genesis Record</a:t>
            </a:r>
          </a:p>
        </p:txBody>
      </p:sp>
      <p:pic>
        <p:nvPicPr>
          <p:cNvPr id="213" name="Content Placeholder 5" descr="Content Placeholder 5">
            <a:hlinkClick r:id="rId2" invalidUrl="" action="" tgtFrame="" tooltip="" history="1" highlightClick="0" endSnd="0"/>
          </p:cNvPr>
          <p:cNvPicPr>
            <a:picLocks noChangeAspect="1"/>
          </p:cNvPicPr>
          <p:nvPr/>
        </p:nvPicPr>
        <p:blipFill>
          <a:blip r:embed="rId3">
            <a:extLst/>
          </a:blip>
          <a:stretch>
            <a:fillRect/>
          </a:stretch>
        </p:blipFill>
        <p:spPr>
          <a:xfrm>
            <a:off x="755650" y="790575"/>
            <a:ext cx="8039100" cy="4227513"/>
          </a:xfrm>
          <a:prstGeom prst="rect">
            <a:avLst/>
          </a:prstGeom>
          <a:ln w="12700">
            <a:miter lim="400000"/>
          </a:ln>
        </p:spPr>
      </p:pic>
      <p:sp>
        <p:nvSpPr>
          <p:cNvPr id="214" name="TextBox 2"/>
          <p:cNvSpPr txBox="1"/>
          <p:nvPr/>
        </p:nvSpPr>
        <p:spPr>
          <a:xfrm>
            <a:off x="153223" y="5345667"/>
            <a:ext cx="559719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u="sng">
                <a:solidFill>
                  <a:srgbClr val="0000FF"/>
                </a:solidFill>
                <a:uFill>
                  <a:solidFill>
                    <a:srgbClr val="0000FF"/>
                  </a:solidFill>
                </a:uFill>
                <a:hlinkClick r:id="rId2" invalidUrl="" action="" tgtFrame="" tooltip="" history="1" highlightClick="0" endSnd="0"/>
              </a:rPr>
              <a:t>https://</a:t>
            </a:r>
            <a:r>
              <a:rPr u="sng">
                <a:solidFill>
                  <a:srgbClr val="0000FF"/>
                </a:solidFill>
                <a:uFill>
                  <a:solidFill>
                    <a:srgbClr val="0000FF"/>
                  </a:solidFill>
                </a:uFill>
                <a:hlinkClick r:id="rId2" invalidUrl="" action="" tgtFrame="" tooltip="" history="1" highlightClick="0" endSnd="0"/>
              </a:rPr>
              <a:t>www.blockchain.com</a:t>
            </a:r>
            <a:r>
              <a:rPr u="sng">
                <a:solidFill>
                  <a:srgbClr val="0000FF"/>
                </a:solidFill>
                <a:uFill>
                  <a:solidFill>
                    <a:srgbClr val="0000FF"/>
                  </a:solidFill>
                </a:uFill>
                <a:hlinkClick r:id="rId2" invalidUrl="" action="" tgtFrame="" tooltip="" history="1" highlightClick="0" endSnd="0"/>
              </a:rPr>
              <a:t>/explorer/blocks/</a:t>
            </a:r>
            <a:r>
              <a:rPr u="sng">
                <a:solidFill>
                  <a:srgbClr val="0000FF"/>
                </a:solidFill>
                <a:uFill>
                  <a:solidFill>
                    <a:srgbClr val="0000FF"/>
                  </a:solidFill>
                </a:uFill>
                <a:hlinkClick r:id="rId2" invalidUrl="" action="" tgtFrame="" tooltip="" history="1" highlightClick="0" endSnd="0"/>
              </a:rPr>
              <a:t>btc</a:t>
            </a:r>
            <a:r>
              <a:rPr u="sng">
                <a:solidFill>
                  <a:srgbClr val="0000FF"/>
                </a:solidFill>
                <a:uFill>
                  <a:solidFill>
                    <a:srgbClr val="0000FF"/>
                  </a:solidFill>
                </a:uFill>
                <a:hlinkClick r:id="rId2" invalidUrl="" action="" tgtFrame="" tooltip="" history="1" highlightClick="0" endSnd="0"/>
              </a:rPr>
              <a:t>/0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itle 1"/>
          <p:cNvSpPr txBox="1"/>
          <p:nvPr>
            <p:ph type="title"/>
          </p:nvPr>
        </p:nvSpPr>
        <p:spPr>
          <a:xfrm>
            <a:off x="0" y="-192088"/>
            <a:ext cx="8229600" cy="952501"/>
          </a:xfrm>
          <a:prstGeom prst="rect">
            <a:avLst/>
          </a:prstGeom>
        </p:spPr>
        <p:txBody>
          <a:bodyPr/>
          <a:lstStyle/>
          <a:p>
            <a:pPr/>
            <a:r>
              <a:t>Bitcoin transactions and valuation</a:t>
            </a:r>
          </a:p>
        </p:txBody>
      </p:sp>
      <p:pic>
        <p:nvPicPr>
          <p:cNvPr id="217" name="Content Placeholder 3" descr="Content Placeholder 3">
            <a:hlinkClick r:id="rId2" invalidUrl="" action="" tgtFrame="" tooltip="" history="1" highlightClick="0" endSnd="0"/>
          </p:cNvPr>
          <p:cNvPicPr>
            <a:picLocks noChangeAspect="1"/>
          </p:cNvPicPr>
          <p:nvPr/>
        </p:nvPicPr>
        <p:blipFill>
          <a:blip r:embed="rId3">
            <a:extLst/>
          </a:blip>
          <a:stretch>
            <a:fillRect/>
          </a:stretch>
        </p:blipFill>
        <p:spPr>
          <a:xfrm>
            <a:off x="179511" y="697260"/>
            <a:ext cx="8348635" cy="4519394"/>
          </a:xfrm>
          <a:prstGeom prst="rect">
            <a:avLst/>
          </a:prstGeom>
          <a:ln w="12700">
            <a:miter lim="400000"/>
          </a:ln>
        </p:spPr>
      </p:pic>
      <p:sp>
        <p:nvSpPr>
          <p:cNvPr id="218" name="TextBox 5"/>
          <p:cNvSpPr txBox="1"/>
          <p:nvPr/>
        </p:nvSpPr>
        <p:spPr>
          <a:xfrm>
            <a:off x="517558" y="5292824"/>
            <a:ext cx="580892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u="sng">
                <a:solidFill>
                  <a:srgbClr val="0000FF"/>
                </a:solidFill>
                <a:uFill>
                  <a:solidFill>
                    <a:srgbClr val="0000FF"/>
                  </a:solidFill>
                </a:uFill>
                <a:hlinkClick r:id="rId2" invalidUrl="" action="" tgtFrame="" tooltip="" history="1" highlightClick="0" endSnd="0"/>
              </a:rPr>
              <a:t>https://www.blockchain.com/explorer/assets/BTC</a:t>
            </a:r>
            <a:r>
              <a:t>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itle 1"/>
          <p:cNvSpPr txBox="1"/>
          <p:nvPr>
            <p:ph type="title"/>
          </p:nvPr>
        </p:nvSpPr>
        <p:spPr>
          <a:xfrm>
            <a:off x="0" y="-192088"/>
            <a:ext cx="8229600" cy="952501"/>
          </a:xfrm>
          <a:prstGeom prst="rect">
            <a:avLst/>
          </a:prstGeom>
        </p:spPr>
        <p:txBody>
          <a:bodyPr/>
          <a:lstStyle/>
          <a:p>
            <a:pPr/>
            <a:r>
              <a:t>Bitcoin trading volume</a:t>
            </a:r>
          </a:p>
        </p:txBody>
      </p:sp>
      <p:pic>
        <p:nvPicPr>
          <p:cNvPr id="221" name="Content Placeholder 3" descr="Content Placeholder 3">
            <a:hlinkClick r:id="rId2" invalidUrl="" action="" tgtFrame="" tooltip="" history="1" highlightClick="0" endSnd="0"/>
          </p:cNvPr>
          <p:cNvPicPr>
            <a:picLocks noChangeAspect="1"/>
          </p:cNvPicPr>
          <p:nvPr/>
        </p:nvPicPr>
        <p:blipFill>
          <a:blip r:embed="rId3">
            <a:extLst/>
          </a:blip>
          <a:stretch>
            <a:fillRect/>
          </a:stretch>
        </p:blipFill>
        <p:spPr>
          <a:xfrm>
            <a:off x="395536" y="669254"/>
            <a:ext cx="7947654" cy="4376492"/>
          </a:xfrm>
          <a:prstGeom prst="rect">
            <a:avLst/>
          </a:prstGeom>
          <a:ln w="12700">
            <a:miter lim="400000"/>
          </a:ln>
        </p:spPr>
      </p:pic>
      <p:sp>
        <p:nvSpPr>
          <p:cNvPr id="222" name="TextBox 5"/>
          <p:cNvSpPr txBox="1"/>
          <p:nvPr/>
        </p:nvSpPr>
        <p:spPr>
          <a:xfrm>
            <a:off x="225231" y="5345667"/>
            <a:ext cx="6249595"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u="sng">
                <a:solidFill>
                  <a:srgbClr val="0000FF"/>
                </a:solidFill>
                <a:uFill>
                  <a:solidFill>
                    <a:srgbClr val="0000FF"/>
                  </a:solidFill>
                </a:uFill>
                <a:hlinkClick r:id="rId2" invalidUrl="" action="" tgtFrame="" tooltip="" history="1" highlightClick="0" endSnd="0"/>
              </a:rPr>
              <a:t>https://www.blockchain.com/explorer/charts/n-transactions</a:t>
            </a:r>
            <a:r>
              <a:t> </a:t>
            </a:r>
          </a:p>
        </p:txBody>
      </p:sp>
      <p:pic>
        <p:nvPicPr>
          <p:cNvPr id="223" name="Picture 7" descr="Picture 7">
            <a:hlinkClick r:id="rId4" invalidUrl="" action="" tgtFrame="" tooltip="" history="1" highlightClick="0" endSnd="0"/>
          </p:cNvPr>
          <p:cNvPicPr>
            <a:picLocks noChangeAspect="1"/>
          </p:cNvPicPr>
          <p:nvPr/>
        </p:nvPicPr>
        <p:blipFill>
          <a:blip r:embed="rId5">
            <a:extLst/>
          </a:blip>
          <a:stretch>
            <a:fillRect/>
          </a:stretch>
        </p:blipFill>
        <p:spPr>
          <a:xfrm>
            <a:off x="449572" y="1094096"/>
            <a:ext cx="7772401" cy="195894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23"/>
                                        </p:tgtEl>
                                        <p:attrNameLst>
                                          <p:attrName>style.visibility</p:attrName>
                                        </p:attrNameLst>
                                      </p:cBhvr>
                                      <p:to>
                                        <p:strVal val="visible"/>
                                      </p:to>
                                    </p:set>
                                    <p:anim calcmode="lin" valueType="num">
                                      <p:cBhvr>
                                        <p:cTn id="7" dur="500" fill="hold"/>
                                        <p:tgtEl>
                                          <p:spTgt spid="223"/>
                                        </p:tgtEl>
                                        <p:attrNameLst>
                                          <p:attrName>ppt_x</p:attrName>
                                        </p:attrNameLst>
                                      </p:cBhvr>
                                      <p:tavLst>
                                        <p:tav tm="0">
                                          <p:val>
                                            <p:strVal val="#ppt_x"/>
                                          </p:val>
                                        </p:tav>
                                        <p:tav tm="100000">
                                          <p:val>
                                            <p:strVal val="#ppt_x"/>
                                          </p:val>
                                        </p:tav>
                                      </p:tavLst>
                                    </p:anim>
                                    <p:anim calcmode="lin" valueType="num">
                                      <p:cBhvr>
                                        <p:cTn id="8" dur="500" fill="hold"/>
                                        <p:tgtEl>
                                          <p:spTgt spid="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itle 1"/>
          <p:cNvSpPr txBox="1"/>
          <p:nvPr>
            <p:ph type="title"/>
          </p:nvPr>
        </p:nvSpPr>
        <p:spPr>
          <a:xfrm>
            <a:off x="0" y="-192088"/>
            <a:ext cx="8229600" cy="952501"/>
          </a:xfrm>
          <a:prstGeom prst="rect">
            <a:avLst/>
          </a:prstGeom>
        </p:spPr>
        <p:txBody>
          <a:bodyPr/>
          <a:lstStyle/>
          <a:p>
            <a:pPr/>
            <a:r>
              <a:t>Bitcoin Wallet and Addresses</a:t>
            </a:r>
          </a:p>
        </p:txBody>
      </p:sp>
      <p:pic>
        <p:nvPicPr>
          <p:cNvPr id="226" name="Content Placeholder 1" descr="Content Placeholder 1"/>
          <p:cNvPicPr>
            <a:picLocks noChangeAspect="1"/>
          </p:cNvPicPr>
          <p:nvPr/>
        </p:nvPicPr>
        <p:blipFill>
          <a:blip r:embed="rId2">
            <a:extLst/>
          </a:blip>
          <a:stretch>
            <a:fillRect/>
          </a:stretch>
        </p:blipFill>
        <p:spPr>
          <a:xfrm>
            <a:off x="-180975" y="760412"/>
            <a:ext cx="9267825" cy="495458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Picture 9" descr="Picture 9"/>
          <p:cNvPicPr>
            <a:picLocks noChangeAspect="1"/>
          </p:cNvPicPr>
          <p:nvPr/>
        </p:nvPicPr>
        <p:blipFill>
          <a:blip r:embed="rId2">
            <a:extLst/>
          </a:blip>
          <a:stretch>
            <a:fillRect/>
          </a:stretch>
        </p:blipFill>
        <p:spPr>
          <a:xfrm>
            <a:off x="0" y="915160"/>
            <a:ext cx="3811173" cy="4190709"/>
          </a:xfrm>
          <a:prstGeom prst="rect">
            <a:avLst/>
          </a:prstGeom>
          <a:ln w="12700">
            <a:miter lim="400000"/>
          </a:ln>
        </p:spPr>
      </p:pic>
      <p:sp>
        <p:nvSpPr>
          <p:cNvPr id="229" name="Title 1"/>
          <p:cNvSpPr txBox="1"/>
          <p:nvPr>
            <p:ph type="title"/>
          </p:nvPr>
        </p:nvSpPr>
        <p:spPr>
          <a:xfrm>
            <a:off x="0" y="-192088"/>
            <a:ext cx="8229600" cy="952501"/>
          </a:xfrm>
          <a:prstGeom prst="rect">
            <a:avLst/>
          </a:prstGeom>
        </p:spPr>
        <p:txBody>
          <a:bodyPr/>
          <a:lstStyle/>
          <a:p>
            <a:pPr/>
            <a:r>
              <a:t>Bitcoin Addresses: P2PKH, P2SH and Bech32</a:t>
            </a:r>
          </a:p>
        </p:txBody>
      </p:sp>
      <p:pic>
        <p:nvPicPr>
          <p:cNvPr id="230" name="Content Placeholder 2" descr="Content Placeholder 2">
            <a:hlinkClick r:id="rId3" invalidUrl="" action="" tgtFrame="" tooltip="" history="1" highlightClick="0" endSnd="0"/>
          </p:cNvPr>
          <p:cNvPicPr>
            <a:picLocks noChangeAspect="1"/>
          </p:cNvPicPr>
          <p:nvPr/>
        </p:nvPicPr>
        <p:blipFill>
          <a:blip r:embed="rId4">
            <a:extLst/>
          </a:blip>
          <a:stretch>
            <a:fillRect/>
          </a:stretch>
        </p:blipFill>
        <p:spPr>
          <a:xfrm>
            <a:off x="3875894" y="4298450"/>
            <a:ext cx="5062228" cy="1218264"/>
          </a:xfrm>
          <a:prstGeom prst="rect">
            <a:avLst/>
          </a:prstGeom>
          <a:ln w="12700">
            <a:miter lim="400000"/>
          </a:ln>
        </p:spPr>
      </p:pic>
      <p:grpSp>
        <p:nvGrpSpPr>
          <p:cNvPr id="233" name="Rectangle 3"/>
          <p:cNvGrpSpPr/>
          <p:nvPr/>
        </p:nvGrpSpPr>
        <p:grpSpPr>
          <a:xfrm>
            <a:off x="7462695" y="4094414"/>
            <a:ext cx="1494517" cy="1067467"/>
            <a:chOff x="0" y="0"/>
            <a:chExt cx="1494516" cy="1067466"/>
          </a:xfrm>
        </p:grpSpPr>
        <p:sp>
          <p:nvSpPr>
            <p:cNvPr id="231" name="Rectangle"/>
            <p:cNvSpPr/>
            <p:nvPr/>
          </p:nvSpPr>
          <p:spPr>
            <a:xfrm>
              <a:off x="-1" y="-1"/>
              <a:ext cx="1494518" cy="1067468"/>
            </a:xfrm>
            <a:prstGeom prst="rect">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defRPr sz="3200"/>
              </a:pPr>
            </a:p>
          </p:txBody>
        </p:sp>
        <p:sp>
          <p:nvSpPr>
            <p:cNvPr id="232" name="Start with “bc” end with “p” or “q”"/>
            <p:cNvSpPr txBox="1"/>
            <p:nvPr/>
          </p:nvSpPr>
          <p:spPr>
            <a:xfrm>
              <a:off x="58419" y="68912"/>
              <a:ext cx="1377678"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pPr/>
              <a:r>
                <a:t>Start with “bc” end with “p” or “q”</a:t>
              </a:r>
            </a:p>
          </p:txBody>
        </p:sp>
      </p:grpSp>
      <p:pic>
        <p:nvPicPr>
          <p:cNvPr id="234" name="Picture 5" descr="Picture 5">
            <a:hlinkClick r:id="rId5" invalidUrl="" action="" tgtFrame="" tooltip="" history="1" highlightClick="0" endSnd="0"/>
          </p:cNvPr>
          <p:cNvPicPr>
            <a:picLocks noChangeAspect="1"/>
          </p:cNvPicPr>
          <p:nvPr/>
        </p:nvPicPr>
        <p:blipFill>
          <a:blip r:embed="rId6">
            <a:extLst/>
          </a:blip>
          <a:stretch>
            <a:fillRect/>
          </a:stretch>
        </p:blipFill>
        <p:spPr>
          <a:xfrm>
            <a:off x="3955538" y="609132"/>
            <a:ext cx="5070217" cy="1625483"/>
          </a:xfrm>
          <a:prstGeom prst="rect">
            <a:avLst/>
          </a:prstGeom>
          <a:ln w="12700">
            <a:miter lim="400000"/>
          </a:ln>
        </p:spPr>
      </p:pic>
      <p:pic>
        <p:nvPicPr>
          <p:cNvPr id="235" name="Picture 7" descr="Picture 7">
            <a:hlinkClick r:id="rId7" invalidUrl="" action="" tgtFrame="" tooltip="" history="1" highlightClick="0" endSnd="0"/>
          </p:cNvPr>
          <p:cNvPicPr>
            <a:picLocks noChangeAspect="1"/>
          </p:cNvPicPr>
          <p:nvPr/>
        </p:nvPicPr>
        <p:blipFill>
          <a:blip r:embed="rId8">
            <a:extLst/>
          </a:blip>
          <a:stretch>
            <a:fillRect/>
          </a:stretch>
        </p:blipFill>
        <p:spPr>
          <a:xfrm>
            <a:off x="4047744" y="2491665"/>
            <a:ext cx="4885805" cy="134202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37" name="Title 1"/>
          <p:cNvSpPr txBox="1"/>
          <p:nvPr>
            <p:ph type="title"/>
          </p:nvPr>
        </p:nvSpPr>
        <p:spPr>
          <a:xfrm>
            <a:off x="0" y="-192088"/>
            <a:ext cx="8229600" cy="952501"/>
          </a:xfrm>
          <a:prstGeom prst="rect">
            <a:avLst/>
          </a:prstGeom>
        </p:spPr>
        <p:txBody>
          <a:bodyPr/>
          <a:lstStyle/>
          <a:p>
            <a:pPr/>
          </a:p>
        </p:txBody>
      </p:sp>
      <p:sp>
        <p:nvSpPr>
          <p:cNvPr id="238" name="Content Placeholder 2"/>
          <p:cNvSpPr txBox="1"/>
          <p:nvPr>
            <p:ph type="body" idx="1"/>
          </p:nvPr>
        </p:nvSpPr>
        <p:spPr>
          <a:prstGeom prst="rect">
            <a:avLst/>
          </a:prstGeom>
        </p:spPr>
        <p:txBody>
          <a:bodyPr/>
          <a:lstStyle/>
          <a:p>
            <a:pPr/>
          </a:p>
        </p:txBody>
      </p:sp>
      <p:pic>
        <p:nvPicPr>
          <p:cNvPr id="239" name="Picture 3" descr="Picture 3"/>
          <p:cNvPicPr>
            <a:picLocks noChangeAspect="1"/>
          </p:cNvPicPr>
          <p:nvPr/>
        </p:nvPicPr>
        <p:blipFill>
          <a:blip r:embed="rId2">
            <a:extLst/>
          </a:blip>
          <a:stretch>
            <a:fillRect/>
          </a:stretch>
        </p:blipFill>
        <p:spPr>
          <a:xfrm>
            <a:off x="1116012" y="717550"/>
            <a:ext cx="6551613" cy="48768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itle 1"/>
          <p:cNvSpPr txBox="1"/>
          <p:nvPr>
            <p:ph type="title"/>
          </p:nvPr>
        </p:nvSpPr>
        <p:spPr>
          <a:xfrm>
            <a:off x="0" y="-192088"/>
            <a:ext cx="8229600" cy="952501"/>
          </a:xfrm>
          <a:prstGeom prst="rect">
            <a:avLst/>
          </a:prstGeom>
        </p:spPr>
        <p:txBody>
          <a:bodyPr/>
          <a:lstStyle/>
          <a:p>
            <a:pPr/>
          </a:p>
        </p:txBody>
      </p:sp>
      <p:sp>
        <p:nvSpPr>
          <p:cNvPr id="242" name="Content Placeholder 2"/>
          <p:cNvSpPr txBox="1"/>
          <p:nvPr>
            <p:ph type="body" idx="1"/>
          </p:nvPr>
        </p:nvSpPr>
        <p:spPr>
          <a:prstGeom prst="rect">
            <a:avLst/>
          </a:prstGeom>
        </p:spPr>
        <p:txBody>
          <a:bodyPr/>
          <a:lstStyle/>
          <a:p>
            <a:pPr/>
          </a:p>
        </p:txBody>
      </p:sp>
      <p:grpSp>
        <p:nvGrpSpPr>
          <p:cNvPr id="245" name="Rectangle 3"/>
          <p:cNvGrpSpPr/>
          <p:nvPr/>
        </p:nvGrpSpPr>
        <p:grpSpPr>
          <a:xfrm>
            <a:off x="684213" y="912812"/>
            <a:ext cx="8002586" cy="4802189"/>
            <a:chOff x="0" y="0"/>
            <a:chExt cx="8002585" cy="4802187"/>
          </a:xfrm>
        </p:grpSpPr>
        <p:sp>
          <p:nvSpPr>
            <p:cNvPr id="243" name="Rectangle"/>
            <p:cNvSpPr/>
            <p:nvPr/>
          </p:nvSpPr>
          <p:spPr>
            <a:xfrm>
              <a:off x="0" y="-1"/>
              <a:ext cx="8002586" cy="4802189"/>
            </a:xfrm>
            <a:prstGeom prst="rect">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defRPr sz="3200"/>
              </a:pPr>
            </a:p>
          </p:txBody>
        </p:sp>
        <p:sp>
          <p:nvSpPr>
            <p:cNvPr id="244" name="Private key:…"/>
            <p:cNvSpPr txBox="1"/>
            <p:nvPr/>
          </p:nvSpPr>
          <p:spPr>
            <a:xfrm>
              <a:off x="58420" y="120173"/>
              <a:ext cx="7885746" cy="456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Private key:</a:t>
              </a:r>
              <a:endParaRPr sz="3200"/>
            </a:p>
            <a:p>
              <a:pPr>
                <a:defRPr>
                  <a:solidFill>
                    <a:srgbClr val="FFFFFF"/>
                  </a:solidFill>
                </a:defRPr>
              </a:pPr>
              <a:r>
                <a:t>4c0333a50b7724c71b89df148d83f64d49d896e21701007eeb8cada52744aca2</a:t>
              </a:r>
              <a:endParaRPr sz="3200"/>
            </a:p>
            <a:p>
              <a:pPr>
                <a:defRPr>
                  <a:solidFill>
                    <a:srgbClr val="FFFFFF"/>
                  </a:solidFill>
                </a:defRPr>
              </a:pPr>
              <a:r>
                <a:t> </a:t>
              </a:r>
              <a:endParaRPr sz="3200"/>
            </a:p>
            <a:p>
              <a:pPr>
                <a:defRPr>
                  <a:solidFill>
                    <a:srgbClr val="FFFFFF"/>
                  </a:solidFill>
                </a:defRPr>
              </a:pPr>
              <a:r>
                <a:t>Public key:</a:t>
              </a:r>
              <a:endParaRPr sz="3200"/>
            </a:p>
            <a:p>
              <a:pPr>
                <a:defRPr>
                  <a:solidFill>
                    <a:srgbClr val="FFFFFF"/>
                  </a:solidFill>
                </a:defRPr>
              </a:pPr>
              <a:r>
                <a:t>0489fc7b8c3f655a10840d35c76ebb5596694045e49e940fb1e7a759da4edf0fafc45bbbea6f5a56abf14c145c529c8eda9d3ad606f3a0bf4ca01ce991d4987b97</a:t>
              </a:r>
              <a:endParaRPr sz="3200"/>
            </a:p>
            <a:p>
              <a:pPr>
                <a:defRPr>
                  <a:solidFill>
                    <a:srgbClr val="FFFFFF"/>
                  </a:solidFill>
                </a:defRPr>
              </a:pPr>
              <a:r>
                <a:t> </a:t>
              </a:r>
              <a:endParaRPr sz="3200"/>
            </a:p>
            <a:p>
              <a:pPr>
                <a:defRPr>
                  <a:solidFill>
                    <a:srgbClr val="FFFFFF"/>
                  </a:solidFill>
                </a:defRPr>
              </a:pPr>
              <a:r>
                <a:t>Wif:  5JPmDetQXXvc5aT5efyrg7BxHbH4135owRzq9DD7n2eWQCta5MN</a:t>
              </a:r>
              <a:endParaRPr sz="3200"/>
            </a:p>
            <a:p>
              <a:pPr>
                <a:defRPr>
                  <a:solidFill>
                    <a:srgbClr val="FFFFFF"/>
                  </a:solidFill>
                </a:defRPr>
              </a:pPr>
              <a:r>
                <a:t> </a:t>
              </a:r>
              <a:endParaRPr sz="3200"/>
            </a:p>
            <a:p>
              <a:pPr>
                <a:defRPr>
                  <a:solidFill>
                    <a:srgbClr val="FFFFFF"/>
                  </a:solidFill>
                </a:defRPr>
              </a:pPr>
              <a:r>
                <a:t>Address:  16RAf9CjnstWCfBJGfrzSSMfTeHJVt8QWw</a:t>
              </a:r>
              <a:endParaRPr sz="3200"/>
            </a:p>
            <a:p>
              <a:pPr>
                <a:defRPr>
                  <a:solidFill>
                    <a:srgbClr val="FFFFFF"/>
                  </a:solidFill>
                </a:defRPr>
              </a:pPr>
              <a:r>
                <a:t> </a:t>
              </a:r>
              <a:endParaRPr sz="3200"/>
            </a:p>
            <a:p>
              <a:pPr>
                <a:defRPr>
                  <a:solidFill>
                    <a:srgbClr val="FFFFFF"/>
                  </a:solidFill>
                </a:defRPr>
              </a:pPr>
              <a:r>
                <a:t>Signed:</a:t>
              </a:r>
              <a:endParaRPr sz="3200"/>
            </a:p>
            <a:p>
              <a:pPr>
                <a:defRPr>
                  <a:solidFill>
                    <a:srgbClr val="FFFFFF"/>
                  </a:solidFill>
                </a:defRPr>
              </a:pPr>
              <a:r>
                <a:t>4830450220264c4dce5f1cf0dff8d32d21c5d5cf6baed428b12ae6f8594924246a611e9ee602210096ef8e7054ec7a39f0a35d8de3fd50090b1d125c0e795af8cf3d577b676407ca01410489fc7b8c3f655a10840d35c76ebb5596694045e49e940fb1e7a759da4edf0fafc45bbbea6f5a56abf14c145c529c8eda9d3ad606f3a0bf4ca01ce991d4987b97</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itle 1"/>
          <p:cNvSpPr txBox="1"/>
          <p:nvPr>
            <p:ph type="title"/>
          </p:nvPr>
        </p:nvSpPr>
        <p:spPr>
          <a:xfrm>
            <a:off x="0" y="-192088"/>
            <a:ext cx="8229600" cy="952501"/>
          </a:xfrm>
          <a:prstGeom prst="rect">
            <a:avLst/>
          </a:prstGeom>
        </p:spPr>
        <p:txBody>
          <a:bodyPr/>
          <a:lstStyle/>
          <a:p>
            <a:pPr/>
            <a:r>
              <a:t>Bitcoin transaction</a:t>
            </a:r>
          </a:p>
        </p:txBody>
      </p:sp>
      <p:sp>
        <p:nvSpPr>
          <p:cNvPr id="248" name="Content Placeholder 2"/>
          <p:cNvSpPr txBox="1"/>
          <p:nvPr>
            <p:ph type="body" idx="1"/>
          </p:nvPr>
        </p:nvSpPr>
        <p:spPr>
          <a:prstGeom prst="rect">
            <a:avLst/>
          </a:prstGeom>
        </p:spPr>
        <p:txBody>
          <a:bodyPr/>
          <a:lstStyle/>
          <a:p>
            <a:pPr/>
          </a:p>
        </p:txBody>
      </p:sp>
      <p:pic>
        <p:nvPicPr>
          <p:cNvPr id="249" name="Picture 3" descr="Picture 3"/>
          <p:cNvPicPr>
            <a:picLocks noChangeAspect="1"/>
          </p:cNvPicPr>
          <p:nvPr/>
        </p:nvPicPr>
        <p:blipFill>
          <a:blip r:embed="rId2">
            <a:extLst/>
          </a:blip>
          <a:stretch>
            <a:fillRect/>
          </a:stretch>
        </p:blipFill>
        <p:spPr>
          <a:xfrm>
            <a:off x="428625" y="760412"/>
            <a:ext cx="7737475" cy="489585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itle 1"/>
          <p:cNvSpPr txBox="1"/>
          <p:nvPr>
            <p:ph type="title"/>
          </p:nvPr>
        </p:nvSpPr>
        <p:spPr>
          <a:xfrm>
            <a:off x="1818083" y="212222"/>
            <a:ext cx="5316355" cy="1790701"/>
          </a:xfrm>
          <a:prstGeom prst="rect">
            <a:avLst/>
          </a:prstGeom>
        </p:spPr>
        <p:txBody>
          <a:bodyPr/>
          <a:lstStyle/>
          <a:p>
            <a:pPr>
              <a:defRPr sz="4000">
                <a:solidFill>
                  <a:srgbClr val="C00000"/>
                </a:solidFill>
              </a:defRPr>
            </a:pPr>
            <a:r>
              <a:rPr b="1">
                <a:latin typeface="+mj-lt"/>
                <a:ea typeface="+mj-ea"/>
                <a:cs typeface="+mj-cs"/>
                <a:sym typeface="Calibri"/>
              </a:rPr>
              <a:t>Blockchain: </a:t>
            </a:r>
            <a:r>
              <a:t>Mining</a:t>
            </a:r>
          </a:p>
        </p:txBody>
      </p:sp>
      <p:sp>
        <p:nvSpPr>
          <p:cNvPr id="252" name="Subtitle 2"/>
          <p:cNvSpPr txBox="1"/>
          <p:nvPr>
            <p:ph type="body" sz="quarter" idx="1"/>
          </p:nvPr>
        </p:nvSpPr>
        <p:spPr>
          <a:xfrm>
            <a:off x="1143000" y="2002922"/>
            <a:ext cx="6858000" cy="1241822"/>
          </a:xfrm>
          <a:prstGeom prst="rect">
            <a:avLst/>
          </a:prstGeom>
        </p:spPr>
        <p:txBody>
          <a:bodyPr/>
          <a:lstStyle/>
          <a:p>
            <a:pPr/>
            <a:r>
              <a:t>Prof Bill Buchanan OBE FRSE</a:t>
            </a:r>
          </a:p>
        </p:txBody>
      </p:sp>
      <p:pic>
        <p:nvPicPr>
          <p:cNvPr id="253" name="Picture 3" descr="Picture 3"/>
          <p:cNvPicPr>
            <a:picLocks noChangeAspect="1"/>
          </p:cNvPicPr>
          <p:nvPr/>
        </p:nvPicPr>
        <p:blipFill>
          <a:blip r:embed="rId2">
            <a:extLst/>
          </a:blip>
          <a:stretch>
            <a:fillRect/>
          </a:stretch>
        </p:blipFill>
        <p:spPr>
          <a:xfrm>
            <a:off x="167877" y="462823"/>
            <a:ext cx="1650207" cy="2350295"/>
          </a:xfrm>
          <a:prstGeom prst="rect">
            <a:avLst/>
          </a:prstGeom>
          <a:ln w="12700">
            <a:miter lim="400000"/>
          </a:ln>
        </p:spPr>
      </p:pic>
      <p:pic>
        <p:nvPicPr>
          <p:cNvPr id="254" name="Picture 4" descr="Picture 4"/>
          <p:cNvPicPr>
            <a:picLocks noChangeAspect="1"/>
          </p:cNvPicPr>
          <p:nvPr/>
        </p:nvPicPr>
        <p:blipFill>
          <a:blip r:embed="rId3">
            <a:extLst/>
          </a:blip>
          <a:stretch>
            <a:fillRect/>
          </a:stretch>
        </p:blipFill>
        <p:spPr>
          <a:xfrm>
            <a:off x="7325916" y="454544"/>
            <a:ext cx="1650207" cy="2321720"/>
          </a:xfrm>
          <a:prstGeom prst="rect">
            <a:avLst/>
          </a:prstGeom>
          <a:ln w="12700">
            <a:miter lim="400000"/>
          </a:ln>
        </p:spPr>
      </p:pic>
      <p:pic>
        <p:nvPicPr>
          <p:cNvPr id="255" name="Picture 5" descr="Picture 5"/>
          <p:cNvPicPr>
            <a:picLocks noChangeAspect="1"/>
          </p:cNvPicPr>
          <p:nvPr/>
        </p:nvPicPr>
        <p:blipFill>
          <a:blip r:embed="rId4">
            <a:extLst/>
          </a:blip>
          <a:stretch>
            <a:fillRect/>
          </a:stretch>
        </p:blipFill>
        <p:spPr>
          <a:xfrm>
            <a:off x="3949089" y="3551300"/>
            <a:ext cx="1245821" cy="1754982"/>
          </a:xfrm>
          <a:prstGeom prst="rect">
            <a:avLst/>
          </a:prstGeom>
          <a:ln w="12700">
            <a:miter lim="400000"/>
          </a:ln>
        </p:spPr>
      </p:pic>
      <p:pic>
        <p:nvPicPr>
          <p:cNvPr id="256" name="Picture 6" descr="Picture 6"/>
          <p:cNvPicPr>
            <a:picLocks noChangeAspect="1"/>
          </p:cNvPicPr>
          <p:nvPr/>
        </p:nvPicPr>
        <p:blipFill>
          <a:blip r:embed="rId5">
            <a:extLst/>
          </a:blip>
          <a:stretch>
            <a:fillRect/>
          </a:stretch>
        </p:blipFill>
        <p:spPr>
          <a:xfrm>
            <a:off x="7048712" y="4385528"/>
            <a:ext cx="2599661" cy="1299831"/>
          </a:xfrm>
          <a:prstGeom prst="rect">
            <a:avLst/>
          </a:prstGeom>
          <a:ln w="12700">
            <a:miter lim="400000"/>
          </a:ln>
        </p:spPr>
      </p:pic>
      <p:sp>
        <p:nvSpPr>
          <p:cNvPr id="257" name="Rectangle 7"/>
          <p:cNvSpPr/>
          <p:nvPr/>
        </p:nvSpPr>
        <p:spPr>
          <a:xfrm>
            <a:off x="2552063" y="2958405"/>
            <a:ext cx="4039874" cy="376555"/>
          </a:xfrm>
          <a:prstGeom prst="rect">
            <a:avLst/>
          </a:prstGeom>
          <a:solidFill>
            <a:srgbClr val="C00000"/>
          </a:solidFill>
          <a:ln w="3175">
            <a:solidFill>
              <a:srgbClr val="000000"/>
            </a:solidFill>
            <a:miter/>
          </a:ln>
          <a:extLst>
            <a:ext uri="{C572A759-6A51-4108-AA02-DFA0A04FC94B}">
              <ma14:wrappingTextBoxFlag xmlns:ma14="http://schemas.microsoft.com/office/mac/drawingml/2011/main" val="1"/>
            </a:ext>
          </a:extLst>
        </p:spPr>
        <p:txBody>
          <a:bodyPr lIns="34289" tIns="34289" rIns="34289" bIns="34289" anchor="ctr">
            <a:spAutoFit/>
          </a:bodyPr>
          <a:lstStyle>
            <a:lvl1pPr algn="ctr" defTabSz="762000">
              <a:defRPr b="1" sz="2000">
                <a:solidFill>
                  <a:srgbClr val="FFFFFF"/>
                </a:solidFill>
              </a:defRPr>
            </a:lvl1pPr>
          </a:lstStyle>
          <a:p>
            <a:pPr/>
            <a:r>
              <a:t>https://asecuritysite.com</a:t>
            </a:r>
          </a:p>
        </p:txBody>
      </p:sp>
      <p:sp>
        <p:nvSpPr>
          <p:cNvPr id="258" name="Cryptocurrencies Bitcoin Blockchain Mining Ethereum…"/>
          <p:cNvSpPr txBox="1"/>
          <p:nvPr/>
        </p:nvSpPr>
        <p:spPr>
          <a:xfrm>
            <a:off x="199751" y="3131276"/>
            <a:ext cx="2342020" cy="252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800">
                <a:solidFill>
                  <a:srgbClr val="C00000"/>
                </a:solidFill>
              </a:defRPr>
            </a:pPr>
            <a:r>
              <a:rPr b="0" sz="2000"/>
              <a:t>Cryptocurrencies</a:t>
            </a:r>
            <a:br>
              <a:rPr b="0" sz="2000"/>
            </a:br>
            <a:r>
              <a:rPr b="0" sz="2000"/>
              <a:t>Bitcoin Blockchain</a:t>
            </a:r>
            <a:br>
              <a:rPr b="0" sz="2000"/>
            </a:br>
            <a:r>
              <a:rPr b="0" sz="2000"/>
              <a:t>Mining</a:t>
            </a:r>
            <a:br>
              <a:rPr b="0" sz="2000"/>
            </a:br>
            <a:r>
              <a:rPr b="0" sz="2000"/>
              <a:t>Ethereum</a:t>
            </a:r>
            <a:endParaRPr b="0" sz="2000"/>
          </a:p>
          <a:p>
            <a:pPr>
              <a:defRPr b="1" sz="2800">
                <a:solidFill>
                  <a:srgbClr val="C00000"/>
                </a:solidFill>
              </a:defRPr>
            </a:pPr>
            <a:r>
              <a:rPr b="0" sz="2000"/>
              <a:t>Digital Wallets</a:t>
            </a:r>
            <a:br>
              <a:rPr b="0" sz="2000"/>
            </a:br>
            <a:r>
              <a:rPr b="0" sz="2000"/>
              <a:t>Smart Contracts</a:t>
            </a:r>
            <a:endParaRPr b="0" sz="2000"/>
          </a:p>
          <a:p>
            <a:pPr>
              <a:defRPr b="1" sz="2800">
                <a:solidFill>
                  <a:srgbClr val="C00000"/>
                </a:solidFill>
              </a:defRPr>
            </a:pPr>
            <a:r>
              <a:rPr b="0" sz="2000"/>
              <a:t>Permissioned Ledgers</a:t>
            </a:r>
            <a:br>
              <a:rPr b="0" sz="2000"/>
            </a:br>
            <a:r>
              <a:rPr b="0" sz="2000"/>
              <a:t>Digital Signing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Payments"/>
          <p:cNvSpPr txBox="1"/>
          <p:nvPr>
            <p:ph type="title" idx="4294967295"/>
          </p:nvPr>
        </p:nvSpPr>
        <p:spPr>
          <a:xfrm>
            <a:off x="0" y="-192088"/>
            <a:ext cx="8229600" cy="952501"/>
          </a:xfrm>
          <a:prstGeom prst="rect">
            <a:avLst/>
          </a:prstGeom>
        </p:spPr>
        <p:txBody>
          <a:bodyPr lIns="45718" tIns="45718" rIns="45718" bIns="45718"/>
          <a:lstStyle>
            <a:lvl1pPr algn="ctr">
              <a:defRPr>
                <a:solidFill>
                  <a:srgbClr val="000000"/>
                </a:solidFill>
              </a:defRPr>
            </a:lvl1pPr>
          </a:lstStyle>
          <a:p>
            <a:pPr/>
            <a:r>
              <a:t>Payments</a:t>
            </a:r>
          </a:p>
        </p:txBody>
      </p:sp>
      <p:sp>
        <p:nvSpPr>
          <p:cNvPr id="132" name="Body"/>
          <p:cNvSpPr txBox="1"/>
          <p:nvPr>
            <p:ph type="body" idx="4294967295"/>
          </p:nvPr>
        </p:nvSpPr>
        <p:spPr>
          <a:prstGeom prst="rect">
            <a:avLst/>
          </a:prstGeom>
        </p:spPr>
        <p:txBody>
          <a:bodyPr lIns="45718" tIns="45718" rIns="45718" bIns="45718"/>
          <a:lstStyle/>
          <a:p>
            <a:pPr/>
          </a:p>
        </p:txBody>
      </p:sp>
      <p:grpSp>
        <p:nvGrpSpPr>
          <p:cNvPr id="135" name="image.png"/>
          <p:cNvGrpSpPr/>
          <p:nvPr/>
        </p:nvGrpSpPr>
        <p:grpSpPr>
          <a:xfrm>
            <a:off x="1236662" y="-203201"/>
            <a:ext cx="6670676" cy="6159501"/>
            <a:chOff x="0" y="0"/>
            <a:chExt cx="6670675" cy="6159500"/>
          </a:xfrm>
        </p:grpSpPr>
        <p:pic>
          <p:nvPicPr>
            <p:cNvPr id="134" name="image.png" descr="image.png"/>
            <p:cNvPicPr>
              <a:picLocks noChangeAspect="1"/>
            </p:cNvPicPr>
            <p:nvPr/>
          </p:nvPicPr>
          <p:blipFill>
            <a:blip r:embed="rId2">
              <a:extLst/>
            </a:blip>
            <a:stretch>
              <a:fillRect/>
            </a:stretch>
          </p:blipFill>
          <p:spPr>
            <a:xfrm>
              <a:off x="203200" y="203200"/>
              <a:ext cx="6264275" cy="5715000"/>
            </a:xfrm>
            <a:prstGeom prst="rect">
              <a:avLst/>
            </a:prstGeom>
            <a:ln>
              <a:noFill/>
            </a:ln>
            <a:effectLst/>
          </p:spPr>
        </p:pic>
        <p:pic>
          <p:nvPicPr>
            <p:cNvPr id="133" name="image.png" descr="image.png"/>
            <p:cNvPicPr>
              <a:picLocks noChangeAspect="0"/>
            </p:cNvPicPr>
            <p:nvPr/>
          </p:nvPicPr>
          <p:blipFill>
            <a:blip r:embed="rId3">
              <a:extLst/>
            </a:blip>
            <a:stretch>
              <a:fillRect/>
            </a:stretch>
          </p:blipFill>
          <p:spPr>
            <a:xfrm>
              <a:off x="0" y="0"/>
              <a:ext cx="6670675" cy="6159500"/>
            </a:xfrm>
            <a:prstGeom prst="rect">
              <a:avLst/>
            </a:prstGeom>
            <a:effectLst/>
          </p:spPr>
        </p:pic>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itle 1"/>
          <p:cNvSpPr txBox="1"/>
          <p:nvPr>
            <p:ph type="title"/>
          </p:nvPr>
        </p:nvSpPr>
        <p:spPr>
          <a:xfrm>
            <a:off x="0" y="-192088"/>
            <a:ext cx="8229600" cy="952501"/>
          </a:xfrm>
          <a:prstGeom prst="rect">
            <a:avLst/>
          </a:prstGeom>
        </p:spPr>
        <p:txBody>
          <a:bodyPr/>
          <a:lstStyle/>
          <a:p>
            <a:pPr/>
            <a:r>
              <a:t>Mining process</a:t>
            </a:r>
          </a:p>
        </p:txBody>
      </p:sp>
      <p:sp>
        <p:nvSpPr>
          <p:cNvPr id="261" name="Content Placeholder 2"/>
          <p:cNvSpPr txBox="1"/>
          <p:nvPr>
            <p:ph type="body" idx="1"/>
          </p:nvPr>
        </p:nvSpPr>
        <p:spPr>
          <a:prstGeom prst="rect">
            <a:avLst/>
          </a:prstGeom>
        </p:spPr>
        <p:txBody>
          <a:bodyPr/>
          <a:lstStyle/>
          <a:p>
            <a:pPr/>
          </a:p>
        </p:txBody>
      </p:sp>
      <p:pic>
        <p:nvPicPr>
          <p:cNvPr id="262" name="Picture 3" descr="Picture 3"/>
          <p:cNvPicPr>
            <a:picLocks noChangeAspect="1"/>
          </p:cNvPicPr>
          <p:nvPr/>
        </p:nvPicPr>
        <p:blipFill>
          <a:blip r:embed="rId2">
            <a:extLst/>
          </a:blip>
          <a:stretch>
            <a:fillRect/>
          </a:stretch>
        </p:blipFill>
        <p:spPr>
          <a:xfrm>
            <a:off x="285750" y="912812"/>
            <a:ext cx="8318500" cy="453707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Title 1"/>
          <p:cNvSpPr txBox="1"/>
          <p:nvPr>
            <p:ph type="title"/>
          </p:nvPr>
        </p:nvSpPr>
        <p:spPr>
          <a:xfrm>
            <a:off x="0" y="-192088"/>
            <a:ext cx="8229600" cy="952501"/>
          </a:xfrm>
          <a:prstGeom prst="rect">
            <a:avLst/>
          </a:prstGeom>
        </p:spPr>
        <p:txBody>
          <a:bodyPr/>
          <a:lstStyle/>
          <a:p>
            <a:pPr/>
            <a:r>
              <a:t>Successful miners (2024 and 2018)</a:t>
            </a:r>
          </a:p>
        </p:txBody>
      </p:sp>
      <p:pic>
        <p:nvPicPr>
          <p:cNvPr id="265" name="Content Placeholder 3" descr="Content Placeholder 3"/>
          <p:cNvPicPr>
            <a:picLocks noChangeAspect="1"/>
          </p:cNvPicPr>
          <p:nvPr/>
        </p:nvPicPr>
        <p:blipFill>
          <a:blip r:embed="rId2">
            <a:extLst/>
          </a:blip>
          <a:stretch>
            <a:fillRect/>
          </a:stretch>
        </p:blipFill>
        <p:spPr>
          <a:xfrm>
            <a:off x="4572000" y="1392237"/>
            <a:ext cx="4583113" cy="2930526"/>
          </a:xfrm>
          <a:prstGeom prst="rect">
            <a:avLst/>
          </a:prstGeom>
          <a:ln w="12700">
            <a:miter lim="400000"/>
          </a:ln>
        </p:spPr>
      </p:pic>
      <p:pic>
        <p:nvPicPr>
          <p:cNvPr id="266" name="Picture 2" descr="Picture 2">
            <a:hlinkClick r:id="rId3" invalidUrl="" action="" tgtFrame="" tooltip="" history="1" highlightClick="0" endSnd="0"/>
          </p:cNvPr>
          <p:cNvPicPr>
            <a:picLocks noChangeAspect="1"/>
          </p:cNvPicPr>
          <p:nvPr/>
        </p:nvPicPr>
        <p:blipFill>
          <a:blip r:embed="rId4">
            <a:extLst/>
          </a:blip>
          <a:stretch>
            <a:fillRect/>
          </a:stretch>
        </p:blipFill>
        <p:spPr>
          <a:xfrm>
            <a:off x="107950" y="1392237"/>
            <a:ext cx="4567238" cy="335438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itle 1"/>
          <p:cNvSpPr txBox="1"/>
          <p:nvPr>
            <p:ph type="title"/>
          </p:nvPr>
        </p:nvSpPr>
        <p:spPr>
          <a:xfrm>
            <a:off x="0" y="-192088"/>
            <a:ext cx="8229600" cy="952501"/>
          </a:xfrm>
          <a:prstGeom prst="rect">
            <a:avLst/>
          </a:prstGeom>
        </p:spPr>
        <p:txBody>
          <a:bodyPr/>
          <a:lstStyle/>
          <a:p>
            <a:pPr/>
            <a:r>
              <a:t>Hash Rate TH/s</a:t>
            </a:r>
          </a:p>
        </p:txBody>
      </p:sp>
      <p:pic>
        <p:nvPicPr>
          <p:cNvPr id="269" name="Content Placeholder 3" descr="Content Placeholder 3">
            <a:hlinkClick r:id="rId2" invalidUrl="" action="" tgtFrame="" tooltip="" history="1" highlightClick="0" endSnd="0"/>
          </p:cNvPr>
          <p:cNvPicPr>
            <a:picLocks noChangeAspect="1"/>
          </p:cNvPicPr>
          <p:nvPr/>
        </p:nvPicPr>
        <p:blipFill>
          <a:blip r:embed="rId3">
            <a:extLst/>
          </a:blip>
          <a:stretch>
            <a:fillRect/>
          </a:stretch>
        </p:blipFill>
        <p:spPr>
          <a:xfrm>
            <a:off x="914400" y="625475"/>
            <a:ext cx="5761038" cy="491648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Title 1"/>
          <p:cNvSpPr txBox="1"/>
          <p:nvPr>
            <p:ph type="title"/>
          </p:nvPr>
        </p:nvSpPr>
        <p:spPr>
          <a:xfrm>
            <a:off x="0" y="-192088"/>
            <a:ext cx="8229600" cy="952501"/>
          </a:xfrm>
          <a:prstGeom prst="rect">
            <a:avLst/>
          </a:prstGeom>
        </p:spPr>
        <p:txBody>
          <a:bodyPr/>
          <a:lstStyle/>
          <a:p>
            <a:pPr/>
            <a:r>
              <a:t>Mining Processes</a:t>
            </a:r>
          </a:p>
        </p:txBody>
      </p:sp>
      <p:sp>
        <p:nvSpPr>
          <p:cNvPr id="272" name="Content Placeholder 2"/>
          <p:cNvSpPr txBox="1"/>
          <p:nvPr>
            <p:ph type="body" idx="1"/>
          </p:nvPr>
        </p:nvSpPr>
        <p:spPr>
          <a:prstGeom prst="rect">
            <a:avLst/>
          </a:prstGeom>
        </p:spPr>
        <p:txBody>
          <a:bodyPr/>
          <a:lstStyle/>
          <a:p>
            <a:pPr/>
            <a:r>
              <a:t>Hash 	</a:t>
            </a:r>
          </a:p>
          <a:p>
            <a:pPr>
              <a:defRPr>
                <a:solidFill>
                  <a:srgbClr val="C00000"/>
                </a:solidFill>
              </a:defRPr>
            </a:pPr>
            <a:r>
              <a:t>000000000000000000</a:t>
            </a:r>
            <a:r>
              <a:rPr>
                <a:solidFill>
                  <a:srgbClr val="000000"/>
                </a:solidFill>
              </a:rPr>
              <a:t>d98e57b83834a2d1f4387a93d06861bcf3ea5fc498bd55</a:t>
            </a:r>
            <a:endParaRPr>
              <a:solidFill>
                <a:srgbClr val="000000"/>
              </a:solidFill>
            </a:endParaRPr>
          </a:p>
          <a:p>
            <a:pPr/>
            <a:r>
              <a:t>Previous Block 	</a:t>
            </a:r>
          </a:p>
          <a:p>
            <a:pPr>
              <a:defRPr>
                <a:solidFill>
                  <a:srgbClr val="C00000"/>
                </a:solidFill>
              </a:defRPr>
            </a:pPr>
            <a:r>
              <a:t>00000000000000000</a:t>
            </a:r>
            <a:r>
              <a:rPr>
                <a:solidFill>
                  <a:srgbClr val="000000"/>
                </a:solidFill>
              </a:rPr>
              <a:t>12138e05f0779765277a9d2ab7e4a2a70882790abf98a0c</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Title 1"/>
          <p:cNvSpPr txBox="1"/>
          <p:nvPr>
            <p:ph type="title"/>
          </p:nvPr>
        </p:nvSpPr>
        <p:spPr>
          <a:xfrm>
            <a:off x="0" y="-192088"/>
            <a:ext cx="8229600" cy="952501"/>
          </a:xfrm>
          <a:prstGeom prst="rect">
            <a:avLst/>
          </a:prstGeom>
        </p:spPr>
        <p:txBody>
          <a:bodyPr/>
          <a:lstStyle/>
          <a:p>
            <a:pPr/>
            <a:r>
              <a:t>Blocks</a:t>
            </a:r>
          </a:p>
        </p:txBody>
      </p:sp>
      <p:pic>
        <p:nvPicPr>
          <p:cNvPr id="275" name="Content Placeholder 3" descr="Content Placeholder 3">
            <a:hlinkClick r:id="rId2" invalidUrl="" action="" tgtFrame="" tooltip="" history="1" highlightClick="0" endSnd="0"/>
          </p:cNvPr>
          <p:cNvPicPr>
            <a:picLocks noChangeAspect="1"/>
          </p:cNvPicPr>
          <p:nvPr/>
        </p:nvPicPr>
        <p:blipFill>
          <a:blip r:embed="rId3">
            <a:extLst/>
          </a:blip>
          <a:stretch>
            <a:fillRect/>
          </a:stretch>
        </p:blipFill>
        <p:spPr>
          <a:xfrm>
            <a:off x="395288" y="625475"/>
            <a:ext cx="8448676" cy="482441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Title 1"/>
          <p:cNvSpPr txBox="1"/>
          <p:nvPr>
            <p:ph type="title"/>
          </p:nvPr>
        </p:nvSpPr>
        <p:spPr>
          <a:xfrm>
            <a:off x="1818083" y="212222"/>
            <a:ext cx="5316355" cy="1790701"/>
          </a:xfrm>
          <a:prstGeom prst="rect">
            <a:avLst/>
          </a:prstGeom>
        </p:spPr>
        <p:txBody>
          <a:bodyPr/>
          <a:lstStyle/>
          <a:p>
            <a:pPr>
              <a:defRPr sz="4000">
                <a:solidFill>
                  <a:srgbClr val="C00000"/>
                </a:solidFill>
              </a:defRPr>
            </a:pPr>
            <a:r>
              <a:rPr b="1">
                <a:latin typeface="+mj-lt"/>
                <a:ea typeface="+mj-ea"/>
                <a:cs typeface="+mj-cs"/>
                <a:sym typeface="Calibri"/>
              </a:rPr>
              <a:t>Blockchain:</a:t>
            </a:r>
            <a:r>
              <a:t> Ethereal</a:t>
            </a:r>
          </a:p>
        </p:txBody>
      </p:sp>
      <p:sp>
        <p:nvSpPr>
          <p:cNvPr id="278" name="Subtitle 2"/>
          <p:cNvSpPr txBox="1"/>
          <p:nvPr>
            <p:ph type="body" sz="quarter" idx="1"/>
          </p:nvPr>
        </p:nvSpPr>
        <p:spPr>
          <a:xfrm>
            <a:off x="1143000" y="2002922"/>
            <a:ext cx="6858000" cy="1241822"/>
          </a:xfrm>
          <a:prstGeom prst="rect">
            <a:avLst/>
          </a:prstGeom>
        </p:spPr>
        <p:txBody>
          <a:bodyPr/>
          <a:lstStyle/>
          <a:p>
            <a:pPr/>
            <a:r>
              <a:t>Prof Bill Buchanan OBE FRSE</a:t>
            </a:r>
          </a:p>
        </p:txBody>
      </p:sp>
      <p:pic>
        <p:nvPicPr>
          <p:cNvPr id="279" name="Picture 3" descr="Picture 3"/>
          <p:cNvPicPr>
            <a:picLocks noChangeAspect="1"/>
          </p:cNvPicPr>
          <p:nvPr/>
        </p:nvPicPr>
        <p:blipFill>
          <a:blip r:embed="rId2">
            <a:extLst/>
          </a:blip>
          <a:stretch>
            <a:fillRect/>
          </a:stretch>
        </p:blipFill>
        <p:spPr>
          <a:xfrm>
            <a:off x="167877" y="462823"/>
            <a:ext cx="1650207" cy="2350295"/>
          </a:xfrm>
          <a:prstGeom prst="rect">
            <a:avLst/>
          </a:prstGeom>
          <a:ln w="12700">
            <a:miter lim="400000"/>
          </a:ln>
        </p:spPr>
      </p:pic>
      <p:pic>
        <p:nvPicPr>
          <p:cNvPr id="280" name="Picture 4" descr="Picture 4"/>
          <p:cNvPicPr>
            <a:picLocks noChangeAspect="1"/>
          </p:cNvPicPr>
          <p:nvPr/>
        </p:nvPicPr>
        <p:blipFill>
          <a:blip r:embed="rId3">
            <a:extLst/>
          </a:blip>
          <a:stretch>
            <a:fillRect/>
          </a:stretch>
        </p:blipFill>
        <p:spPr>
          <a:xfrm>
            <a:off x="7325916" y="454544"/>
            <a:ext cx="1650207" cy="2321720"/>
          </a:xfrm>
          <a:prstGeom prst="rect">
            <a:avLst/>
          </a:prstGeom>
          <a:ln w="12700">
            <a:miter lim="400000"/>
          </a:ln>
        </p:spPr>
      </p:pic>
      <p:pic>
        <p:nvPicPr>
          <p:cNvPr id="281" name="Picture 5" descr="Picture 5"/>
          <p:cNvPicPr>
            <a:picLocks noChangeAspect="1"/>
          </p:cNvPicPr>
          <p:nvPr/>
        </p:nvPicPr>
        <p:blipFill>
          <a:blip r:embed="rId4">
            <a:extLst/>
          </a:blip>
          <a:stretch>
            <a:fillRect/>
          </a:stretch>
        </p:blipFill>
        <p:spPr>
          <a:xfrm>
            <a:off x="3949089" y="3551300"/>
            <a:ext cx="1245821" cy="1754982"/>
          </a:xfrm>
          <a:prstGeom prst="rect">
            <a:avLst/>
          </a:prstGeom>
          <a:ln w="12700">
            <a:miter lim="400000"/>
          </a:ln>
        </p:spPr>
      </p:pic>
      <p:pic>
        <p:nvPicPr>
          <p:cNvPr id="282" name="Picture 6" descr="Picture 6"/>
          <p:cNvPicPr>
            <a:picLocks noChangeAspect="1"/>
          </p:cNvPicPr>
          <p:nvPr/>
        </p:nvPicPr>
        <p:blipFill>
          <a:blip r:embed="rId5">
            <a:extLst/>
          </a:blip>
          <a:stretch>
            <a:fillRect/>
          </a:stretch>
        </p:blipFill>
        <p:spPr>
          <a:xfrm>
            <a:off x="7048712" y="4385528"/>
            <a:ext cx="2599661" cy="1299831"/>
          </a:xfrm>
          <a:prstGeom prst="rect">
            <a:avLst/>
          </a:prstGeom>
          <a:ln w="12700">
            <a:miter lim="400000"/>
          </a:ln>
        </p:spPr>
      </p:pic>
      <p:sp>
        <p:nvSpPr>
          <p:cNvPr id="283" name="Rectangle 7"/>
          <p:cNvSpPr/>
          <p:nvPr/>
        </p:nvSpPr>
        <p:spPr>
          <a:xfrm>
            <a:off x="2552063" y="2958405"/>
            <a:ext cx="4039874" cy="376555"/>
          </a:xfrm>
          <a:prstGeom prst="rect">
            <a:avLst/>
          </a:prstGeom>
          <a:solidFill>
            <a:srgbClr val="C00000"/>
          </a:solidFill>
          <a:ln w="3175">
            <a:solidFill>
              <a:srgbClr val="000000"/>
            </a:solidFill>
            <a:miter/>
          </a:ln>
          <a:extLst>
            <a:ext uri="{C572A759-6A51-4108-AA02-DFA0A04FC94B}">
              <ma14:wrappingTextBoxFlag xmlns:ma14="http://schemas.microsoft.com/office/mac/drawingml/2011/main" val="1"/>
            </a:ext>
          </a:extLst>
        </p:spPr>
        <p:txBody>
          <a:bodyPr lIns="34289" tIns="34289" rIns="34289" bIns="34289" anchor="ctr">
            <a:spAutoFit/>
          </a:bodyPr>
          <a:lstStyle>
            <a:lvl1pPr algn="ctr" defTabSz="762000">
              <a:defRPr b="1" sz="2000">
                <a:solidFill>
                  <a:srgbClr val="FFFFFF"/>
                </a:solidFill>
              </a:defRPr>
            </a:lvl1pPr>
          </a:lstStyle>
          <a:p>
            <a:pPr/>
            <a:r>
              <a:t>https://asecuritysite.com</a:t>
            </a:r>
          </a:p>
        </p:txBody>
      </p:sp>
      <p:sp>
        <p:nvSpPr>
          <p:cNvPr id="284" name="Cryptocurrencies Bitcoin Blockchain Mining Ethereum…"/>
          <p:cNvSpPr txBox="1"/>
          <p:nvPr/>
        </p:nvSpPr>
        <p:spPr>
          <a:xfrm>
            <a:off x="199751" y="3131276"/>
            <a:ext cx="2342020" cy="252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800">
                <a:solidFill>
                  <a:srgbClr val="C00000"/>
                </a:solidFill>
              </a:defRPr>
            </a:pPr>
            <a:r>
              <a:rPr b="0" sz="2000"/>
              <a:t>Cryptocurrencies</a:t>
            </a:r>
            <a:br>
              <a:rPr b="0" sz="2000"/>
            </a:br>
            <a:r>
              <a:rPr b="0" sz="2000"/>
              <a:t>Bitcoin Blockchain</a:t>
            </a:r>
            <a:br>
              <a:rPr b="0" sz="2000"/>
            </a:br>
            <a:r>
              <a:rPr b="0" sz="2000"/>
              <a:t>Mining</a:t>
            </a:r>
            <a:br>
              <a:rPr b="0" sz="2000"/>
            </a:br>
            <a:r>
              <a:rPr b="0" sz="2000"/>
              <a:t>Ethereum</a:t>
            </a:r>
            <a:endParaRPr b="0" sz="2000"/>
          </a:p>
          <a:p>
            <a:pPr>
              <a:defRPr b="1" sz="2800">
                <a:solidFill>
                  <a:srgbClr val="C00000"/>
                </a:solidFill>
              </a:defRPr>
            </a:pPr>
            <a:r>
              <a:rPr b="0" sz="2000"/>
              <a:t>Digital Wallets</a:t>
            </a:r>
            <a:br>
              <a:rPr b="0" sz="2000"/>
            </a:br>
            <a:r>
              <a:rPr b="0" sz="2000"/>
              <a:t>Smart Contracts</a:t>
            </a:r>
            <a:endParaRPr b="0" sz="2000"/>
          </a:p>
          <a:p>
            <a:pPr>
              <a:defRPr b="1" sz="2800">
                <a:solidFill>
                  <a:srgbClr val="C00000"/>
                </a:solidFill>
              </a:defRPr>
            </a:pPr>
            <a:r>
              <a:rPr b="0" sz="2000"/>
              <a:t>Permissioned Ledgers</a:t>
            </a:r>
            <a:br>
              <a:rPr b="0" sz="2000"/>
            </a:br>
            <a:r>
              <a:rPr b="0" sz="2000"/>
              <a:t>Digital Signing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itle 1"/>
          <p:cNvSpPr txBox="1"/>
          <p:nvPr>
            <p:ph type="title"/>
          </p:nvPr>
        </p:nvSpPr>
        <p:spPr>
          <a:xfrm>
            <a:off x="0" y="-192088"/>
            <a:ext cx="8229600" cy="952501"/>
          </a:xfrm>
          <a:prstGeom prst="rect">
            <a:avLst/>
          </a:prstGeom>
        </p:spPr>
        <p:txBody>
          <a:bodyPr/>
          <a:lstStyle/>
          <a:p>
            <a:pPr/>
            <a:r>
              <a:t>History</a:t>
            </a:r>
          </a:p>
        </p:txBody>
      </p:sp>
      <p:sp>
        <p:nvSpPr>
          <p:cNvPr id="287" name="Content Placeholder 2"/>
          <p:cNvSpPr txBox="1"/>
          <p:nvPr>
            <p:ph type="body" idx="1"/>
          </p:nvPr>
        </p:nvSpPr>
        <p:spPr>
          <a:prstGeom prst="rect">
            <a:avLst/>
          </a:prstGeom>
        </p:spPr>
        <p:txBody>
          <a:bodyPr/>
          <a:lstStyle/>
          <a:p>
            <a:pPr/>
            <a:r>
              <a:t>Ethereum was created by Vitalik Buterinin in 2015 and which built on the Bitcoin/ Blockchain concept by included the concept of smart contracts.  </a:t>
            </a:r>
          </a:p>
          <a:p>
            <a:pPr/>
            <a:r>
              <a:t>After a hack, in 2016, the Ethereum currency split into two: Ethereum (ETH) and Ethereum Classic (ETC).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Title 1"/>
          <p:cNvSpPr txBox="1"/>
          <p:nvPr>
            <p:ph type="title"/>
          </p:nvPr>
        </p:nvSpPr>
        <p:spPr>
          <a:xfrm>
            <a:off x="0" y="-192088"/>
            <a:ext cx="8229600" cy="952501"/>
          </a:xfrm>
          <a:prstGeom prst="rect">
            <a:avLst/>
          </a:prstGeom>
        </p:spPr>
        <p:txBody>
          <a:bodyPr/>
          <a:lstStyle/>
          <a:p>
            <a:pPr/>
            <a:r>
              <a:t>Ethereum setup</a:t>
            </a:r>
          </a:p>
        </p:txBody>
      </p:sp>
      <p:sp>
        <p:nvSpPr>
          <p:cNvPr id="290" name="Content Placeholder 2"/>
          <p:cNvSpPr txBox="1"/>
          <p:nvPr>
            <p:ph type="body" idx="1"/>
          </p:nvPr>
        </p:nvSpPr>
        <p:spPr>
          <a:prstGeom prst="rect">
            <a:avLst/>
          </a:prstGeom>
        </p:spPr>
        <p:txBody>
          <a:bodyPr/>
          <a:lstStyle/>
          <a:p>
            <a:pPr/>
          </a:p>
        </p:txBody>
      </p:sp>
      <p:pic>
        <p:nvPicPr>
          <p:cNvPr id="291" name="Picture 3" descr="Picture 3"/>
          <p:cNvPicPr>
            <a:picLocks noChangeAspect="1"/>
          </p:cNvPicPr>
          <p:nvPr/>
        </p:nvPicPr>
        <p:blipFill>
          <a:blip r:embed="rId2">
            <a:extLst/>
          </a:blip>
          <a:stretch>
            <a:fillRect/>
          </a:stretch>
        </p:blipFill>
        <p:spPr>
          <a:xfrm>
            <a:off x="755650" y="625475"/>
            <a:ext cx="7931150" cy="467995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xfrm>
            <a:off x="0" y="-192088"/>
            <a:ext cx="8229600" cy="952501"/>
          </a:xfrm>
          <a:prstGeom prst="rect">
            <a:avLst/>
          </a:prstGeom>
        </p:spPr>
        <p:txBody>
          <a:bodyPr/>
          <a:lstStyle/>
          <a:p>
            <a:pPr/>
            <a:r>
              <a:t>Gas</a:t>
            </a:r>
          </a:p>
        </p:txBody>
      </p:sp>
      <p:sp>
        <p:nvSpPr>
          <p:cNvPr id="294" name="Content Placeholder 2"/>
          <p:cNvSpPr txBox="1"/>
          <p:nvPr>
            <p:ph type="body" idx="1"/>
          </p:nvPr>
        </p:nvSpPr>
        <p:spPr>
          <a:xfrm>
            <a:off x="323850" y="760412"/>
            <a:ext cx="8229600" cy="3771901"/>
          </a:xfrm>
          <a:prstGeom prst="rect">
            <a:avLst/>
          </a:prstGeom>
        </p:spPr>
        <p:txBody>
          <a:bodyPr/>
          <a:lstStyle/>
          <a:p>
            <a:pPr marL="318897" indent="-318897" defTabSz="850391">
              <a:defRPr sz="2976"/>
            </a:pPr>
            <a:r>
              <a:t>Within Ethereum applications we define the concept of </a:t>
            </a:r>
            <a:r>
              <a:rPr i="1"/>
              <a:t>gas</a:t>
            </a:r>
            <a:r>
              <a:t>. This is basically the unit that is used to measure the amount of work that is required to perform a single Keccak-256 hash, and where 30 gas are consumed for a single hash and 6 more gas for each 256 bits of data hashed. In this way there is a motivation to keep contracts small, as they will be less costly.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xfrm>
            <a:off x="0" y="-192088"/>
            <a:ext cx="8229600" cy="952501"/>
          </a:xfrm>
          <a:prstGeom prst="rect">
            <a:avLst/>
          </a:prstGeom>
        </p:spPr>
        <p:txBody>
          <a:bodyPr/>
          <a:lstStyle/>
          <a:p>
            <a:pPr/>
            <a:r>
              <a:t>Gas</a:t>
            </a:r>
          </a:p>
        </p:txBody>
      </p:sp>
      <p:sp>
        <p:nvSpPr>
          <p:cNvPr id="297" name="Content Placeholder 2"/>
          <p:cNvSpPr txBox="1"/>
          <p:nvPr>
            <p:ph type="body" idx="1"/>
          </p:nvPr>
        </p:nvSpPr>
        <p:spPr>
          <a:xfrm>
            <a:off x="323850" y="760412"/>
            <a:ext cx="8229600" cy="3771901"/>
          </a:xfrm>
          <a:prstGeom prst="rect">
            <a:avLst/>
          </a:prstGeom>
        </p:spPr>
        <p:txBody>
          <a:bodyPr/>
          <a:lstStyle/>
          <a:p>
            <a:pPr marL="308609" indent="-308609" defTabSz="822959">
              <a:spcBef>
                <a:spcPts val="600"/>
              </a:spcBef>
              <a:defRPr sz="2880"/>
            </a:pPr>
            <a:r>
              <a:t>Gas thus provides a way to define the fee that miners receive in performing operations on the blockchain. </a:t>
            </a:r>
          </a:p>
          <a:p>
            <a:pPr marL="308609" indent="-308609" defTabSz="822959">
              <a:spcBef>
                <a:spcPts val="600"/>
              </a:spcBef>
              <a:defRPr sz="2880"/>
            </a:pPr>
            <a:r>
              <a:t>This differs from Bitcoin which only charges for the number of kiloBytes in a transaction. When it comes to the actual payment of the transaction fees, there is a payment of ether to the miners who create the blocks.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Who is 12 years old?"/>
          <p:cNvSpPr txBox="1"/>
          <p:nvPr>
            <p:ph type="title"/>
          </p:nvPr>
        </p:nvSpPr>
        <p:spPr>
          <a:xfrm>
            <a:off x="44450" y="269875"/>
            <a:ext cx="5915025" cy="487363"/>
          </a:xfrm>
          <a:prstGeom prst="rect">
            <a:avLst/>
          </a:prstGeom>
        </p:spPr>
        <p:txBody>
          <a:bodyPr/>
          <a:lstStyle>
            <a:lvl1pPr defTabSz="832104">
              <a:defRPr sz="2548"/>
            </a:lvl1pPr>
          </a:lstStyle>
          <a:p>
            <a:pPr/>
            <a:r>
              <a:t>2009 ... </a:t>
            </a:r>
          </a:p>
        </p:txBody>
      </p:sp>
      <p:grpSp>
        <p:nvGrpSpPr>
          <p:cNvPr id="140" name="image2.jpeg"/>
          <p:cNvGrpSpPr/>
          <p:nvPr/>
        </p:nvGrpSpPr>
        <p:grpSpPr>
          <a:xfrm>
            <a:off x="1139824" y="3014663"/>
            <a:ext cx="2465391" cy="1455739"/>
            <a:chOff x="0" y="0"/>
            <a:chExt cx="2465389" cy="1455738"/>
          </a:xfrm>
        </p:grpSpPr>
        <p:pic>
          <p:nvPicPr>
            <p:cNvPr id="138" name="image2.jpeg" descr="image2.jpeg"/>
            <p:cNvPicPr>
              <a:picLocks noChangeAspect="1"/>
            </p:cNvPicPr>
            <p:nvPr/>
          </p:nvPicPr>
          <p:blipFill>
            <a:blip r:embed="rId2">
              <a:extLst/>
            </a:blip>
            <a:stretch>
              <a:fillRect/>
            </a:stretch>
          </p:blipFill>
          <p:spPr>
            <a:xfrm>
              <a:off x="50783" y="25392"/>
              <a:ext cx="2363823" cy="1328778"/>
            </a:xfrm>
            <a:prstGeom prst="rect">
              <a:avLst/>
            </a:prstGeom>
            <a:ln w="12700" cap="flat">
              <a:noFill/>
              <a:miter lim="400000"/>
            </a:ln>
            <a:effectLst/>
          </p:spPr>
        </p:pic>
        <p:pic>
          <p:nvPicPr>
            <p:cNvPr id="139" name="image2.jpeg" descr="image2.jpeg"/>
            <p:cNvPicPr>
              <a:picLocks noChangeAspect="1"/>
            </p:cNvPicPr>
            <p:nvPr/>
          </p:nvPicPr>
          <p:blipFill>
            <a:blip r:embed="rId3">
              <a:extLst/>
            </a:blip>
            <a:stretch>
              <a:fillRect/>
            </a:stretch>
          </p:blipFill>
          <p:spPr>
            <a:xfrm>
              <a:off x="-1" y="-1"/>
              <a:ext cx="2465391" cy="1455740"/>
            </a:xfrm>
            <a:prstGeom prst="rect">
              <a:avLst/>
            </a:prstGeom>
            <a:ln w="12700" cap="flat">
              <a:noFill/>
              <a:miter lim="400000"/>
            </a:ln>
            <a:effectLst/>
          </p:spPr>
        </p:pic>
      </p:grpSp>
      <p:grpSp>
        <p:nvGrpSpPr>
          <p:cNvPr id="143" name="image3.jpeg"/>
          <p:cNvGrpSpPr/>
          <p:nvPr/>
        </p:nvGrpSpPr>
        <p:grpSpPr>
          <a:xfrm>
            <a:off x="4708525" y="730250"/>
            <a:ext cx="1577976" cy="2070101"/>
            <a:chOff x="0" y="0"/>
            <a:chExt cx="1577975" cy="2070100"/>
          </a:xfrm>
        </p:grpSpPr>
        <p:pic>
          <p:nvPicPr>
            <p:cNvPr id="141" name="image3.jpeg" descr="image3.jpeg"/>
            <p:cNvPicPr>
              <a:picLocks noChangeAspect="1"/>
            </p:cNvPicPr>
            <p:nvPr/>
          </p:nvPicPr>
          <p:blipFill>
            <a:blip r:embed="rId4">
              <a:extLst/>
            </a:blip>
            <a:stretch>
              <a:fillRect/>
            </a:stretch>
          </p:blipFill>
          <p:spPr>
            <a:xfrm>
              <a:off x="50784" y="25395"/>
              <a:ext cx="1476408" cy="1943126"/>
            </a:xfrm>
            <a:prstGeom prst="rect">
              <a:avLst/>
            </a:prstGeom>
            <a:ln w="12700" cap="flat">
              <a:noFill/>
              <a:miter lim="400000"/>
            </a:ln>
            <a:effectLst/>
          </p:spPr>
        </p:pic>
        <p:pic>
          <p:nvPicPr>
            <p:cNvPr id="142" name="image3.jpeg" descr="image3.jpeg"/>
            <p:cNvPicPr>
              <a:picLocks noChangeAspect="1"/>
            </p:cNvPicPr>
            <p:nvPr/>
          </p:nvPicPr>
          <p:blipFill>
            <a:blip r:embed="rId5">
              <a:extLst/>
            </a:blip>
            <a:stretch>
              <a:fillRect/>
            </a:stretch>
          </p:blipFill>
          <p:spPr>
            <a:xfrm>
              <a:off x="0" y="0"/>
              <a:ext cx="1577976" cy="2070101"/>
            </a:xfrm>
            <a:prstGeom prst="rect">
              <a:avLst/>
            </a:prstGeom>
            <a:ln w="12700" cap="flat">
              <a:noFill/>
              <a:miter lim="400000"/>
            </a:ln>
            <a:effectLst/>
          </p:spPr>
        </p:pic>
      </p:grpSp>
      <p:grpSp>
        <p:nvGrpSpPr>
          <p:cNvPr id="146" name="image4.png"/>
          <p:cNvGrpSpPr/>
          <p:nvPr/>
        </p:nvGrpSpPr>
        <p:grpSpPr>
          <a:xfrm>
            <a:off x="1019485" y="659977"/>
            <a:ext cx="6715127" cy="3687765"/>
            <a:chOff x="0" y="0"/>
            <a:chExt cx="6715125" cy="3687764"/>
          </a:xfrm>
        </p:grpSpPr>
        <p:pic>
          <p:nvPicPr>
            <p:cNvPr id="144" name="image4.png" descr="image4.png"/>
            <p:cNvPicPr>
              <a:picLocks noChangeAspect="1"/>
            </p:cNvPicPr>
            <p:nvPr/>
          </p:nvPicPr>
          <p:blipFill>
            <a:blip r:embed="rId6">
              <a:extLst/>
            </a:blip>
            <a:stretch>
              <a:fillRect/>
            </a:stretch>
          </p:blipFill>
          <p:spPr>
            <a:xfrm>
              <a:off x="50795" y="25397"/>
              <a:ext cx="6613536" cy="3560775"/>
            </a:xfrm>
            <a:prstGeom prst="rect">
              <a:avLst/>
            </a:prstGeom>
            <a:ln w="12700" cap="flat">
              <a:noFill/>
              <a:miter lim="400000"/>
            </a:ln>
            <a:effectLst/>
          </p:spPr>
        </p:pic>
        <p:pic>
          <p:nvPicPr>
            <p:cNvPr id="145" name="image4.png" descr="image4.png"/>
            <p:cNvPicPr>
              <a:picLocks noChangeAspect="1"/>
            </p:cNvPicPr>
            <p:nvPr/>
          </p:nvPicPr>
          <p:blipFill>
            <a:blip r:embed="rId7">
              <a:extLst/>
            </a:blip>
            <a:stretch>
              <a:fillRect/>
            </a:stretch>
          </p:blipFill>
          <p:spPr>
            <a:xfrm>
              <a:off x="0" y="-1"/>
              <a:ext cx="6715126" cy="3687765"/>
            </a:xfrm>
            <a:prstGeom prst="rect">
              <a:avLst/>
            </a:prstGeom>
            <a:ln w="12700" cap="flat">
              <a:noFill/>
              <a:miter lim="400000"/>
            </a:ln>
            <a:effectLst/>
          </p:spPr>
        </p:pic>
      </p:grpSp>
      <p:grpSp>
        <p:nvGrpSpPr>
          <p:cNvPr id="149" name="image4.jpeg"/>
          <p:cNvGrpSpPr/>
          <p:nvPr/>
        </p:nvGrpSpPr>
        <p:grpSpPr>
          <a:xfrm>
            <a:off x="349139" y="1602539"/>
            <a:ext cx="3617915" cy="2913065"/>
            <a:chOff x="0" y="0"/>
            <a:chExt cx="3617914" cy="2913064"/>
          </a:xfrm>
        </p:grpSpPr>
        <p:pic>
          <p:nvPicPr>
            <p:cNvPr id="147" name="image4.jpeg" descr="image4.jpeg"/>
            <p:cNvPicPr>
              <a:picLocks noChangeAspect="1"/>
            </p:cNvPicPr>
            <p:nvPr/>
          </p:nvPicPr>
          <p:blipFill>
            <a:blip r:embed="rId8">
              <a:extLst/>
            </a:blip>
            <a:stretch>
              <a:fillRect/>
            </a:stretch>
          </p:blipFill>
          <p:spPr>
            <a:xfrm>
              <a:off x="50798" y="25399"/>
              <a:ext cx="3516318" cy="2786067"/>
            </a:xfrm>
            <a:prstGeom prst="rect">
              <a:avLst/>
            </a:prstGeom>
            <a:ln w="12700" cap="flat">
              <a:noFill/>
              <a:miter lim="400000"/>
            </a:ln>
            <a:effectLst/>
          </p:spPr>
        </p:pic>
        <p:pic>
          <p:nvPicPr>
            <p:cNvPr id="148" name="image4.jpeg" descr="image4.jpeg"/>
            <p:cNvPicPr>
              <a:picLocks noChangeAspect="1"/>
            </p:cNvPicPr>
            <p:nvPr/>
          </p:nvPicPr>
          <p:blipFill>
            <a:blip r:embed="rId9">
              <a:extLst/>
            </a:blip>
            <a:stretch>
              <a:fillRect/>
            </a:stretch>
          </p:blipFill>
          <p:spPr>
            <a:xfrm>
              <a:off x="-1" y="0"/>
              <a:ext cx="3617915" cy="2913065"/>
            </a:xfrm>
            <a:prstGeom prst="rect">
              <a:avLst/>
            </a:prstGeom>
            <a:ln w="12700" cap="flat">
              <a:noFill/>
              <a:miter lim="400000"/>
            </a:ln>
            <a:effectLst/>
          </p:spPr>
        </p:pic>
      </p:grpSp>
      <p:grpSp>
        <p:nvGrpSpPr>
          <p:cNvPr id="152" name="His work was a hotch-potch of differing cryptography methods that could be sourced in the 1970s - such as public key - and also of the cyber punk movement which developed in the 1990s, and was founded by Eric Hughes, Tim May and John Gilmore.…"/>
          <p:cNvGrpSpPr/>
          <p:nvPr/>
        </p:nvGrpSpPr>
        <p:grpSpPr>
          <a:xfrm>
            <a:off x="5383212" y="65087"/>
            <a:ext cx="3549651" cy="5459414"/>
            <a:chOff x="0" y="0"/>
            <a:chExt cx="3549650" cy="5459412"/>
          </a:xfrm>
        </p:grpSpPr>
        <p:sp>
          <p:nvSpPr>
            <p:cNvPr id="150" name="Rectangle"/>
            <p:cNvSpPr/>
            <p:nvPr/>
          </p:nvSpPr>
          <p:spPr>
            <a:xfrm>
              <a:off x="0" y="-1"/>
              <a:ext cx="3549650" cy="5459414"/>
            </a:xfrm>
            <a:prstGeom prst="rect">
              <a:avLst/>
            </a:prstGeom>
            <a:solidFill>
              <a:srgbClr val="000000"/>
            </a:solidFill>
            <a:ln w="12700" cap="flat">
              <a:noFill/>
              <a:miter lim="400000"/>
            </a:ln>
            <a:effectLst>
              <a:outerShdw sx="100000" sy="100000" kx="0" ky="0" algn="b" rotWithShape="0" blurRad="0" dist="0" dir="0">
                <a:srgbClr val="000000">
                  <a:alpha val="39998"/>
                </a:srgbClr>
              </a:outerShdw>
            </a:effectLst>
          </p:spPr>
          <p:txBody>
            <a:bodyPr wrap="square" lIns="45719" tIns="45719" rIns="45719" bIns="45719" numCol="1" anchor="ctr">
              <a:noAutofit/>
            </a:bodyPr>
            <a:lstStyle/>
            <a:p>
              <a:pPr defTabSz="190500">
                <a:lnSpc>
                  <a:spcPts val="2700"/>
                </a:lnSpc>
                <a:defRPr sz="3200"/>
              </a:pPr>
            </a:p>
          </p:txBody>
        </p:sp>
        <p:sp>
          <p:nvSpPr>
            <p:cNvPr id="151" name="His work was a hotch-potch of differing cryptography methods that could be sourced in the 1970s - such as public key - and also of the cyber punk movement which developed in the 1990s, and was founded by Eric Hughes, Tim May and John Gilmore.…"/>
            <p:cNvSpPr txBox="1"/>
            <p:nvPr/>
          </p:nvSpPr>
          <p:spPr>
            <a:xfrm>
              <a:off x="0" y="490833"/>
              <a:ext cx="3549650" cy="44777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p>
              <a:pPr defTabSz="190500">
                <a:lnSpc>
                  <a:spcPts val="2700"/>
                </a:lnSpc>
                <a:defRPr>
                  <a:solidFill>
                    <a:srgbClr val="FFFFFF"/>
                  </a:solidFill>
                  <a:latin typeface="Arial"/>
                  <a:ea typeface="Arial"/>
                  <a:cs typeface="Arial"/>
                  <a:sym typeface="Arial"/>
                </a:defRPr>
              </a:pPr>
              <a:r>
                <a:t>His work was a hotch-potch of differing cryptography methods that could be sourced in the 1970s - such as public key - and also of the cyber punk movement which developed in the 1990s, and was founded by Eric Hughes, Tim May and John Gilmore.</a:t>
              </a:r>
              <a:endParaRPr sz="3200"/>
            </a:p>
            <a:p>
              <a:pPr defTabSz="190500">
                <a:lnSpc>
                  <a:spcPts val="2700"/>
                </a:lnSpc>
                <a:defRPr>
                  <a:solidFill>
                    <a:srgbClr val="FFFFFF"/>
                  </a:solidFill>
                  <a:latin typeface="Arial"/>
                  <a:ea typeface="Arial"/>
                  <a:cs typeface="Arial"/>
                  <a:sym typeface="Arial"/>
                </a:defRPr>
              </a:pPr>
            </a:p>
            <a:p>
              <a:pPr defTabSz="190500">
                <a:lnSpc>
                  <a:spcPts val="2700"/>
                </a:lnSpc>
                <a:defRPr>
                  <a:solidFill>
                    <a:srgbClr val="FFFFFF"/>
                  </a:solidFill>
                  <a:latin typeface="Arial"/>
                  <a:ea typeface="Arial"/>
                  <a:cs typeface="Arial"/>
                  <a:sym typeface="Arial"/>
                </a:defRPr>
              </a:pPr>
              <a:r>
                <a:t>Currently, as of April 2025, the blockchain size is around 550GB, and there are 19.8 million coins in circulation [</a:t>
              </a:r>
              <a:r>
                <a:rPr u="sng">
                  <a:solidFill>
                    <a:srgbClr val="0000FF"/>
                  </a:solidFill>
                  <a:uFill>
                    <a:solidFill>
                      <a:srgbClr val="0000FF"/>
                    </a:solidFill>
                  </a:uFill>
                  <a:hlinkClick r:id="rId10" invalidUrl="" action="" tgtFrame="" tooltip="" history="1" highlightClick="0" endSnd="0"/>
                </a:rPr>
                <a:t>here</a:t>
              </a:r>
              <a:r>
                <a:t>].</a:t>
              </a:r>
            </a:p>
          </p:txBody>
        </p:sp>
      </p:grpSp>
      <p:grpSp>
        <p:nvGrpSpPr>
          <p:cNvPr id="155" name="Screenshot 2025-04-15 at 17.13.06.png"/>
          <p:cNvGrpSpPr/>
          <p:nvPr/>
        </p:nvGrpSpPr>
        <p:grpSpPr>
          <a:xfrm>
            <a:off x="1155007" y="940981"/>
            <a:ext cx="6126950" cy="4452530"/>
            <a:chOff x="0" y="0"/>
            <a:chExt cx="6126949" cy="4452528"/>
          </a:xfrm>
        </p:grpSpPr>
        <p:pic>
          <p:nvPicPr>
            <p:cNvPr id="154" name="Screenshot 2025-04-15 at 17.13.06.png" descr="Screenshot 2025-04-15 at 17.13.06.png"/>
            <p:cNvPicPr>
              <a:picLocks noChangeAspect="1"/>
            </p:cNvPicPr>
            <p:nvPr/>
          </p:nvPicPr>
          <p:blipFill>
            <a:blip r:embed="rId11">
              <a:extLst/>
            </a:blip>
            <a:stretch>
              <a:fillRect/>
            </a:stretch>
          </p:blipFill>
          <p:spPr>
            <a:xfrm>
              <a:off x="203200" y="203200"/>
              <a:ext cx="5720550" cy="4008029"/>
            </a:xfrm>
            <a:prstGeom prst="rect">
              <a:avLst/>
            </a:prstGeom>
            <a:ln>
              <a:noFill/>
            </a:ln>
            <a:effectLst/>
          </p:spPr>
        </p:pic>
        <p:pic>
          <p:nvPicPr>
            <p:cNvPr id="153" name="Screenshot 2025-04-15 at 17.13.06.png" descr="Screenshot 2025-04-15 at 17.13.06.png"/>
            <p:cNvPicPr>
              <a:picLocks noChangeAspect="0"/>
            </p:cNvPicPr>
            <p:nvPr/>
          </p:nvPicPr>
          <p:blipFill>
            <a:blip r:embed="rId12">
              <a:extLst/>
            </a:blip>
            <a:stretch>
              <a:fillRect/>
            </a:stretch>
          </p:blipFill>
          <p:spPr>
            <a:xfrm>
              <a:off x="0" y="0"/>
              <a:ext cx="6126950" cy="4452529"/>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40"/>
                                        </p:tgtEl>
                                        <p:attrNameLst>
                                          <p:attrName>style.visibility</p:attrName>
                                        </p:attrNameLst>
                                      </p:cBhvr>
                                      <p:to>
                                        <p:strVal val="visible"/>
                                      </p:to>
                                    </p:set>
                                    <p:anim calcmode="lin" valueType="num">
                                      <p:cBhvr>
                                        <p:cTn id="7" dur="1000" fill="hold"/>
                                        <p:tgtEl>
                                          <p:spTgt spid="140"/>
                                        </p:tgtEl>
                                        <p:attrNameLst>
                                          <p:attrName>ppt_x</p:attrName>
                                        </p:attrNameLst>
                                      </p:cBhvr>
                                      <p:tavLst>
                                        <p:tav tm="0">
                                          <p:val>
                                            <p:strVal val="0-#ppt_w/2"/>
                                          </p:val>
                                        </p:tav>
                                        <p:tav tm="100000">
                                          <p:val>
                                            <p:strVal val="#ppt_x"/>
                                          </p:val>
                                        </p:tav>
                                      </p:tavLst>
                                    </p:anim>
                                    <p:anim calcmode="lin" valueType="num">
                                      <p:cBhvr>
                                        <p:cTn id="8" dur="1000" fill="hold"/>
                                        <p:tgtEl>
                                          <p:spTgt spid="1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43"/>
                                        </p:tgtEl>
                                        <p:attrNameLst>
                                          <p:attrName>style.visibility</p:attrName>
                                        </p:attrNameLst>
                                      </p:cBhvr>
                                      <p:to>
                                        <p:strVal val="visible"/>
                                      </p:to>
                                    </p:set>
                                    <p:anim calcmode="lin" valueType="num">
                                      <p:cBhvr>
                                        <p:cTn id="13" dur="1000" fill="hold"/>
                                        <p:tgtEl>
                                          <p:spTgt spid="143"/>
                                        </p:tgtEl>
                                        <p:attrNameLst>
                                          <p:attrName>ppt_x</p:attrName>
                                        </p:attrNameLst>
                                      </p:cBhvr>
                                      <p:tavLst>
                                        <p:tav tm="0">
                                          <p:val>
                                            <p:strVal val="0-#ppt_w/2"/>
                                          </p:val>
                                        </p:tav>
                                        <p:tav tm="100000">
                                          <p:val>
                                            <p:strVal val="#ppt_x"/>
                                          </p:val>
                                        </p:tav>
                                      </p:tavLst>
                                    </p:anim>
                                    <p:anim calcmode="lin" valueType="num">
                                      <p:cBhvr>
                                        <p:cTn id="14" dur="10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146"/>
                                        </p:tgtEl>
                                        <p:attrNameLst>
                                          <p:attrName>style.visibility</p:attrName>
                                        </p:attrNameLst>
                                      </p:cBhvr>
                                      <p:to>
                                        <p:strVal val="visible"/>
                                      </p:to>
                                    </p:set>
                                    <p:anim calcmode="lin" valueType="num">
                                      <p:cBhvr>
                                        <p:cTn id="19" dur="1000" fill="hold"/>
                                        <p:tgtEl>
                                          <p:spTgt spid="146"/>
                                        </p:tgtEl>
                                        <p:attrNameLst>
                                          <p:attrName>ppt_x</p:attrName>
                                        </p:attrNameLst>
                                      </p:cBhvr>
                                      <p:tavLst>
                                        <p:tav tm="0">
                                          <p:val>
                                            <p:strVal val="0-#ppt_w/2"/>
                                          </p:val>
                                        </p:tav>
                                        <p:tav tm="100000">
                                          <p:val>
                                            <p:strVal val="#ppt_x"/>
                                          </p:val>
                                        </p:tav>
                                      </p:tavLst>
                                    </p:anim>
                                    <p:anim calcmode="lin" valueType="num">
                                      <p:cBhvr>
                                        <p:cTn id="20" dur="1000" fill="hold"/>
                                        <p:tgtEl>
                                          <p:spTgt spid="14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152"/>
                                        </p:tgtEl>
                                        <p:attrNameLst>
                                          <p:attrName>style.visibility</p:attrName>
                                        </p:attrNameLst>
                                      </p:cBhvr>
                                      <p:to>
                                        <p:strVal val="visible"/>
                                      </p:to>
                                    </p:set>
                                    <p:anim calcmode="lin" valueType="num">
                                      <p:cBhvr>
                                        <p:cTn id="25" dur="500" fill="hold"/>
                                        <p:tgtEl>
                                          <p:spTgt spid="152"/>
                                        </p:tgtEl>
                                        <p:attrNameLst>
                                          <p:attrName>ppt_x</p:attrName>
                                        </p:attrNameLst>
                                      </p:cBhvr>
                                      <p:tavLst>
                                        <p:tav tm="0">
                                          <p:val>
                                            <p:strVal val="0-#ppt_w/2"/>
                                          </p:val>
                                        </p:tav>
                                        <p:tav tm="100000">
                                          <p:val>
                                            <p:strVal val="#ppt_x"/>
                                          </p:val>
                                        </p:tav>
                                      </p:tavLst>
                                    </p:anim>
                                    <p:anim calcmode="lin" valueType="num">
                                      <p:cBhvr>
                                        <p:cTn id="26" dur="500" fill="hold"/>
                                        <p:tgtEl>
                                          <p:spTgt spid="15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149"/>
                                        </p:tgtEl>
                                        <p:attrNameLst>
                                          <p:attrName>style.visibility</p:attrName>
                                        </p:attrNameLst>
                                      </p:cBhvr>
                                      <p:to>
                                        <p:strVal val="visible"/>
                                      </p:to>
                                    </p:set>
                                    <p:anim calcmode="lin" valueType="num">
                                      <p:cBhvr>
                                        <p:cTn id="31" dur="1000" fill="hold"/>
                                        <p:tgtEl>
                                          <p:spTgt spid="149"/>
                                        </p:tgtEl>
                                        <p:attrNameLst>
                                          <p:attrName>ppt_x</p:attrName>
                                        </p:attrNameLst>
                                      </p:cBhvr>
                                      <p:tavLst>
                                        <p:tav tm="0">
                                          <p:val>
                                            <p:strVal val="0-#ppt_w/2"/>
                                          </p:val>
                                        </p:tav>
                                        <p:tav tm="100000">
                                          <p:val>
                                            <p:strVal val="#ppt_x"/>
                                          </p:val>
                                        </p:tav>
                                      </p:tavLst>
                                    </p:anim>
                                    <p:anim calcmode="lin" valueType="num">
                                      <p:cBhvr>
                                        <p:cTn id="32" dur="1000" fill="hold"/>
                                        <p:tgtEl>
                                          <p:spTgt spid="14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155"/>
                                        </p:tgtEl>
                                        <p:attrNameLst>
                                          <p:attrName>style.visibility</p:attrName>
                                        </p:attrNameLst>
                                      </p:cBhvr>
                                      <p:to>
                                        <p:strVal val="visible"/>
                                      </p:to>
                                    </p:set>
                                    <p:anim calcmode="lin" valueType="num">
                                      <p:cBhvr>
                                        <p:cTn id="37" dur="1000" fill="hold"/>
                                        <p:tgtEl>
                                          <p:spTgt spid="155"/>
                                        </p:tgtEl>
                                        <p:attrNameLst>
                                          <p:attrName>ppt_x</p:attrName>
                                        </p:attrNameLst>
                                      </p:cBhvr>
                                      <p:tavLst>
                                        <p:tav tm="0">
                                          <p:val>
                                            <p:strVal val="0-#ppt_w/2"/>
                                          </p:val>
                                        </p:tav>
                                        <p:tav tm="100000">
                                          <p:val>
                                            <p:strVal val="#ppt_x"/>
                                          </p:val>
                                        </p:tav>
                                      </p:tavLst>
                                    </p:anim>
                                    <p:anim calcmode="lin" valueType="num">
                                      <p:cBhvr>
                                        <p:cTn id="38" dur="1000" fill="hold"/>
                                        <p:tgtEl>
                                          <p:spTgt spid="1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 grpId="4"/>
      <p:bldP build="whole" bldLvl="1" animBg="1" rev="0" advAuto="0" spid="143" grpId="2"/>
      <p:bldP build="whole" bldLvl="1" animBg="1" rev="0" advAuto="0" spid="149" grpId="5"/>
      <p:bldP build="whole" bldLvl="1" animBg="1" rev="0" advAuto="0" spid="155" grpId="6"/>
      <p:bldP build="whole" bldLvl="1" animBg="1" rev="0" advAuto="0" spid="140" grpId="1"/>
      <p:bldP build="whole" bldLvl="1" animBg="1" rev="0" advAuto="0" spid="146" grpId="3"/>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itle 1"/>
          <p:cNvSpPr txBox="1"/>
          <p:nvPr>
            <p:ph type="title"/>
          </p:nvPr>
        </p:nvSpPr>
        <p:spPr>
          <a:xfrm>
            <a:off x="0" y="-192088"/>
            <a:ext cx="8229600" cy="952501"/>
          </a:xfrm>
          <a:prstGeom prst="rect">
            <a:avLst/>
          </a:prstGeom>
        </p:spPr>
        <p:txBody>
          <a:bodyPr/>
          <a:lstStyle/>
          <a:p>
            <a:pPr/>
            <a:r>
              <a:t>Gas</a:t>
            </a:r>
          </a:p>
        </p:txBody>
      </p:sp>
      <p:sp>
        <p:nvSpPr>
          <p:cNvPr id="300" name="Content Placeholder 2"/>
          <p:cNvSpPr txBox="1"/>
          <p:nvPr>
            <p:ph type="body" idx="1"/>
          </p:nvPr>
        </p:nvSpPr>
        <p:spPr>
          <a:xfrm>
            <a:off x="395288" y="625475"/>
            <a:ext cx="8229601" cy="3771900"/>
          </a:xfrm>
          <a:prstGeom prst="rect">
            <a:avLst/>
          </a:prstGeom>
        </p:spPr>
        <p:txBody>
          <a:bodyPr/>
          <a:lstStyle/>
          <a:p>
            <a:pPr marL="294894" indent="-294894" defTabSz="786384">
              <a:spcBef>
                <a:spcPts val="600"/>
              </a:spcBef>
              <a:defRPr sz="2752"/>
            </a:pPr>
            <a:r>
              <a:t>Ethereum transactions thus have a fee associated with them. If the fee is too low, then the miners will not process the transaction. </a:t>
            </a:r>
          </a:p>
          <a:p>
            <a:pPr marL="294894" indent="-294894" defTabSz="786384">
              <a:spcBef>
                <a:spcPts val="600"/>
              </a:spcBef>
              <a:defRPr sz="2752"/>
            </a:pPr>
            <a:r>
              <a:t>When gas is consumed it is paid to the miner, and cannot be recovered back. </a:t>
            </a:r>
          </a:p>
          <a:p>
            <a:pPr marL="294894" indent="-294894" defTabSz="786384">
              <a:spcBef>
                <a:spcPts val="600"/>
              </a:spcBef>
              <a:defRPr sz="2752"/>
            </a:pPr>
            <a:r>
              <a:t>If the transaction fee is set too high, there are likely to be many eager miners who are keen to profit from the high fee, and your transaction is likely to be prioritized.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itle 1"/>
          <p:cNvSpPr txBox="1"/>
          <p:nvPr>
            <p:ph type="title"/>
          </p:nvPr>
        </p:nvSpPr>
        <p:spPr>
          <a:xfrm>
            <a:off x="0" y="-192088"/>
            <a:ext cx="8229600" cy="952501"/>
          </a:xfrm>
          <a:prstGeom prst="rect">
            <a:avLst/>
          </a:prstGeom>
        </p:spPr>
        <p:txBody>
          <a:bodyPr/>
          <a:lstStyle/>
          <a:p>
            <a:pPr/>
            <a:r>
              <a:t>Gas</a:t>
            </a:r>
          </a:p>
        </p:txBody>
      </p:sp>
      <p:sp>
        <p:nvSpPr>
          <p:cNvPr id="303" name="Content Placeholder 2"/>
          <p:cNvSpPr txBox="1"/>
          <p:nvPr>
            <p:ph type="body" idx="1"/>
          </p:nvPr>
        </p:nvSpPr>
        <p:spPr>
          <a:xfrm>
            <a:off x="395288" y="765175"/>
            <a:ext cx="8229601" cy="3771900"/>
          </a:xfrm>
          <a:prstGeom prst="rect">
            <a:avLst/>
          </a:prstGeom>
        </p:spPr>
        <p:txBody>
          <a:bodyPr/>
          <a:lstStyle/>
          <a:p>
            <a:pPr/>
            <a:r>
              <a:t>Overall, though, miners only charge for the work they have done, and they will return back any excess gas which they have not used. A miner can decide whether it needs to change the use of gas according to the price of gas varying. This overcomes the changes in transaction fees that happen in Bitcoin.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itle 1"/>
          <p:cNvSpPr txBox="1"/>
          <p:nvPr>
            <p:ph type="title"/>
          </p:nvPr>
        </p:nvSpPr>
        <p:spPr>
          <a:xfrm>
            <a:off x="0" y="-192088"/>
            <a:ext cx="8229600" cy="952501"/>
          </a:xfrm>
          <a:prstGeom prst="rect">
            <a:avLst/>
          </a:prstGeom>
        </p:spPr>
        <p:txBody>
          <a:bodyPr/>
          <a:lstStyle/>
          <a:p>
            <a:pPr/>
            <a:r>
              <a:t>Gas</a:t>
            </a:r>
          </a:p>
        </p:txBody>
      </p:sp>
      <p:sp>
        <p:nvSpPr>
          <p:cNvPr id="306" name="Content Placeholder 2"/>
          <p:cNvSpPr txBox="1"/>
          <p:nvPr>
            <p:ph type="body" idx="1"/>
          </p:nvPr>
        </p:nvSpPr>
        <p:spPr>
          <a:xfrm>
            <a:off x="-180975" y="765175"/>
            <a:ext cx="9324975" cy="3771900"/>
          </a:xfrm>
          <a:prstGeom prst="rect">
            <a:avLst/>
          </a:prstGeom>
        </p:spPr>
        <p:txBody>
          <a:bodyPr/>
          <a:lstStyle/>
          <a:p>
            <a:pPr marL="318897" indent="-318897" defTabSz="850391">
              <a:spcBef>
                <a:spcPts val="600"/>
              </a:spcBef>
              <a:defRPr sz="2604"/>
            </a:pPr>
            <a:r>
              <a:t>In Ethereum, just like Bitcoin, there is a block limit, so you'll end up paying more if you overspill into another block (which means you should be efficient with your code and data). </a:t>
            </a:r>
          </a:p>
          <a:p>
            <a:pPr marL="318897" indent="-318897" defTabSz="850391">
              <a:spcBef>
                <a:spcPts val="600"/>
              </a:spcBef>
              <a:defRPr sz="2604"/>
            </a:pPr>
            <a:r>
              <a:t>The gas price per transaction aims to overcome denial of service and infinite loops, and where 0.00001 Ether or 1 Gas is used to execute a line of code. If there is not enough Ether, no transaction will be performed. It also aims to make code designers efficient and not use waste bandwidth and CPU utilization.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itle 1"/>
          <p:cNvSpPr txBox="1"/>
          <p:nvPr>
            <p:ph type="title"/>
          </p:nvPr>
        </p:nvSpPr>
        <p:spPr>
          <a:xfrm>
            <a:off x="1818083" y="212222"/>
            <a:ext cx="5316355" cy="1790701"/>
          </a:xfrm>
          <a:prstGeom prst="rect">
            <a:avLst/>
          </a:prstGeom>
        </p:spPr>
        <p:txBody>
          <a:bodyPr/>
          <a:lstStyle/>
          <a:p>
            <a:pPr>
              <a:defRPr sz="4000">
                <a:solidFill>
                  <a:srgbClr val="C00000"/>
                </a:solidFill>
              </a:defRPr>
            </a:pPr>
            <a:r>
              <a:rPr b="1">
                <a:latin typeface="+mj-lt"/>
                <a:ea typeface="+mj-ea"/>
                <a:cs typeface="+mj-cs"/>
                <a:sym typeface="Calibri"/>
              </a:rPr>
              <a:t>Blockchain: </a:t>
            </a:r>
            <a:r>
              <a:t>Digital Wallets</a:t>
            </a:r>
          </a:p>
        </p:txBody>
      </p:sp>
      <p:sp>
        <p:nvSpPr>
          <p:cNvPr id="309" name="Subtitle 2"/>
          <p:cNvSpPr txBox="1"/>
          <p:nvPr>
            <p:ph type="body" sz="quarter" idx="1"/>
          </p:nvPr>
        </p:nvSpPr>
        <p:spPr>
          <a:xfrm>
            <a:off x="1143000" y="2002922"/>
            <a:ext cx="6858000" cy="1241822"/>
          </a:xfrm>
          <a:prstGeom prst="rect">
            <a:avLst/>
          </a:prstGeom>
        </p:spPr>
        <p:txBody>
          <a:bodyPr/>
          <a:lstStyle/>
          <a:p>
            <a:pPr/>
            <a:r>
              <a:t>Prof Bill Buchanan OBE FRSE</a:t>
            </a:r>
          </a:p>
        </p:txBody>
      </p:sp>
      <p:pic>
        <p:nvPicPr>
          <p:cNvPr id="310" name="Picture 3" descr="Picture 3"/>
          <p:cNvPicPr>
            <a:picLocks noChangeAspect="1"/>
          </p:cNvPicPr>
          <p:nvPr/>
        </p:nvPicPr>
        <p:blipFill>
          <a:blip r:embed="rId2">
            <a:extLst/>
          </a:blip>
          <a:stretch>
            <a:fillRect/>
          </a:stretch>
        </p:blipFill>
        <p:spPr>
          <a:xfrm>
            <a:off x="167877" y="462823"/>
            <a:ext cx="1650207" cy="2350295"/>
          </a:xfrm>
          <a:prstGeom prst="rect">
            <a:avLst/>
          </a:prstGeom>
          <a:ln w="12700">
            <a:miter lim="400000"/>
          </a:ln>
        </p:spPr>
      </p:pic>
      <p:pic>
        <p:nvPicPr>
          <p:cNvPr id="311" name="Picture 4" descr="Picture 4"/>
          <p:cNvPicPr>
            <a:picLocks noChangeAspect="1"/>
          </p:cNvPicPr>
          <p:nvPr/>
        </p:nvPicPr>
        <p:blipFill>
          <a:blip r:embed="rId3">
            <a:extLst/>
          </a:blip>
          <a:stretch>
            <a:fillRect/>
          </a:stretch>
        </p:blipFill>
        <p:spPr>
          <a:xfrm>
            <a:off x="7325916" y="454544"/>
            <a:ext cx="1650207" cy="2321720"/>
          </a:xfrm>
          <a:prstGeom prst="rect">
            <a:avLst/>
          </a:prstGeom>
          <a:ln w="12700">
            <a:miter lim="400000"/>
          </a:ln>
        </p:spPr>
      </p:pic>
      <p:pic>
        <p:nvPicPr>
          <p:cNvPr id="312" name="Picture 5" descr="Picture 5"/>
          <p:cNvPicPr>
            <a:picLocks noChangeAspect="1"/>
          </p:cNvPicPr>
          <p:nvPr/>
        </p:nvPicPr>
        <p:blipFill>
          <a:blip r:embed="rId4">
            <a:extLst/>
          </a:blip>
          <a:stretch>
            <a:fillRect/>
          </a:stretch>
        </p:blipFill>
        <p:spPr>
          <a:xfrm>
            <a:off x="3949089" y="3551300"/>
            <a:ext cx="1245821" cy="1754982"/>
          </a:xfrm>
          <a:prstGeom prst="rect">
            <a:avLst/>
          </a:prstGeom>
          <a:ln w="12700">
            <a:miter lim="400000"/>
          </a:ln>
        </p:spPr>
      </p:pic>
      <p:pic>
        <p:nvPicPr>
          <p:cNvPr id="313" name="Picture 6" descr="Picture 6"/>
          <p:cNvPicPr>
            <a:picLocks noChangeAspect="1"/>
          </p:cNvPicPr>
          <p:nvPr/>
        </p:nvPicPr>
        <p:blipFill>
          <a:blip r:embed="rId5">
            <a:extLst/>
          </a:blip>
          <a:stretch>
            <a:fillRect/>
          </a:stretch>
        </p:blipFill>
        <p:spPr>
          <a:xfrm>
            <a:off x="7048712" y="4385528"/>
            <a:ext cx="2599661" cy="1299831"/>
          </a:xfrm>
          <a:prstGeom prst="rect">
            <a:avLst/>
          </a:prstGeom>
          <a:ln w="12700">
            <a:miter lim="400000"/>
          </a:ln>
        </p:spPr>
      </p:pic>
      <p:sp>
        <p:nvSpPr>
          <p:cNvPr id="314" name="Rectangle 7"/>
          <p:cNvSpPr/>
          <p:nvPr/>
        </p:nvSpPr>
        <p:spPr>
          <a:xfrm>
            <a:off x="2552063" y="2958405"/>
            <a:ext cx="4039874" cy="376555"/>
          </a:xfrm>
          <a:prstGeom prst="rect">
            <a:avLst/>
          </a:prstGeom>
          <a:solidFill>
            <a:srgbClr val="C00000"/>
          </a:solidFill>
          <a:ln w="3175">
            <a:solidFill>
              <a:srgbClr val="000000"/>
            </a:solidFill>
            <a:miter/>
          </a:ln>
          <a:extLst>
            <a:ext uri="{C572A759-6A51-4108-AA02-DFA0A04FC94B}">
              <ma14:wrappingTextBoxFlag xmlns:ma14="http://schemas.microsoft.com/office/mac/drawingml/2011/main" val="1"/>
            </a:ext>
          </a:extLst>
        </p:spPr>
        <p:txBody>
          <a:bodyPr lIns="34289" tIns="34289" rIns="34289" bIns="34289" anchor="ctr">
            <a:spAutoFit/>
          </a:bodyPr>
          <a:lstStyle>
            <a:lvl1pPr algn="ctr" defTabSz="762000">
              <a:defRPr b="1" sz="2000">
                <a:solidFill>
                  <a:srgbClr val="FFFFFF"/>
                </a:solidFill>
              </a:defRPr>
            </a:lvl1pPr>
          </a:lstStyle>
          <a:p>
            <a:pPr/>
            <a:r>
              <a:t>https://asecuritysite.com</a:t>
            </a:r>
          </a:p>
        </p:txBody>
      </p:sp>
      <p:sp>
        <p:nvSpPr>
          <p:cNvPr id="315" name="Cryptocurrencies Bitcoin Blockchain Mining Ethereum…"/>
          <p:cNvSpPr txBox="1"/>
          <p:nvPr/>
        </p:nvSpPr>
        <p:spPr>
          <a:xfrm>
            <a:off x="199751" y="3131276"/>
            <a:ext cx="2342020" cy="252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800">
                <a:solidFill>
                  <a:srgbClr val="C00000"/>
                </a:solidFill>
              </a:defRPr>
            </a:pPr>
            <a:r>
              <a:rPr b="0" sz="2000"/>
              <a:t>Cryptocurrencies</a:t>
            </a:r>
            <a:br>
              <a:rPr b="0" sz="2000"/>
            </a:br>
            <a:r>
              <a:rPr b="0" sz="2000"/>
              <a:t>Bitcoin Blockchain</a:t>
            </a:r>
            <a:br>
              <a:rPr b="0" sz="2000"/>
            </a:br>
            <a:r>
              <a:rPr b="0" sz="2000"/>
              <a:t>Mining</a:t>
            </a:r>
            <a:br>
              <a:rPr b="0" sz="2000"/>
            </a:br>
            <a:r>
              <a:rPr b="0" sz="2000"/>
              <a:t>Ethereum</a:t>
            </a:r>
            <a:endParaRPr b="0" sz="2000"/>
          </a:p>
          <a:p>
            <a:pPr>
              <a:defRPr b="1" sz="2800">
                <a:solidFill>
                  <a:srgbClr val="C00000"/>
                </a:solidFill>
              </a:defRPr>
            </a:pPr>
            <a:r>
              <a:rPr b="0" sz="2000"/>
              <a:t>Digital Wallets</a:t>
            </a:r>
            <a:br>
              <a:rPr b="0" sz="2000"/>
            </a:br>
            <a:r>
              <a:rPr b="0" sz="2000"/>
              <a:t>Smart Contracts</a:t>
            </a:r>
            <a:endParaRPr b="0" sz="2000"/>
          </a:p>
          <a:p>
            <a:pPr>
              <a:defRPr b="1" sz="2800">
                <a:solidFill>
                  <a:srgbClr val="C00000"/>
                </a:solidFill>
              </a:defRPr>
            </a:pPr>
            <a:r>
              <a:rPr b="0" sz="2000"/>
              <a:t>Permissioned Ledgers</a:t>
            </a:r>
            <a:br>
              <a:rPr b="0" sz="2000"/>
            </a:br>
            <a:r>
              <a:rPr b="0" sz="2000"/>
              <a:t>Digital Signing</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Title 1"/>
          <p:cNvSpPr txBox="1"/>
          <p:nvPr>
            <p:ph type="title"/>
          </p:nvPr>
        </p:nvSpPr>
        <p:spPr>
          <a:xfrm>
            <a:off x="0" y="-192088"/>
            <a:ext cx="8229600" cy="952501"/>
          </a:xfrm>
          <a:prstGeom prst="rect">
            <a:avLst/>
          </a:prstGeom>
        </p:spPr>
        <p:txBody>
          <a:bodyPr/>
          <a:lstStyle/>
          <a:p>
            <a:pPr/>
            <a:r>
              <a:t>Digital Wallet</a:t>
            </a:r>
          </a:p>
        </p:txBody>
      </p:sp>
      <p:pic>
        <p:nvPicPr>
          <p:cNvPr id="318" name="Content Placeholder 5" descr="Content Placeholder 5"/>
          <p:cNvPicPr>
            <a:picLocks noChangeAspect="1"/>
          </p:cNvPicPr>
          <p:nvPr/>
        </p:nvPicPr>
        <p:blipFill>
          <a:blip r:embed="rId2">
            <a:extLst/>
          </a:blip>
          <a:stretch>
            <a:fillRect/>
          </a:stretch>
        </p:blipFill>
        <p:spPr>
          <a:xfrm>
            <a:off x="238125" y="2713038"/>
            <a:ext cx="2222500" cy="2516187"/>
          </a:xfrm>
          <a:prstGeom prst="rect">
            <a:avLst/>
          </a:prstGeom>
          <a:ln w="12700">
            <a:miter lim="400000"/>
          </a:ln>
        </p:spPr>
      </p:pic>
      <p:pic>
        <p:nvPicPr>
          <p:cNvPr id="319" name="Picture 7" descr="Picture 7">
            <a:hlinkClick r:id="rId3" invalidUrl="" action="" tgtFrame="" tooltip="" history="1" highlightClick="0" endSnd="0"/>
          </p:cNvPr>
          <p:cNvPicPr>
            <a:picLocks noChangeAspect="1"/>
          </p:cNvPicPr>
          <p:nvPr/>
        </p:nvPicPr>
        <p:blipFill>
          <a:blip r:embed="rId4">
            <a:extLst/>
          </a:blip>
          <a:stretch>
            <a:fillRect/>
          </a:stretch>
        </p:blipFill>
        <p:spPr>
          <a:xfrm>
            <a:off x="6108700" y="0"/>
            <a:ext cx="2636839" cy="5715000"/>
          </a:xfrm>
          <a:prstGeom prst="rect">
            <a:avLst/>
          </a:prstGeom>
          <a:ln w="12700">
            <a:miter lim="400000"/>
          </a:ln>
        </p:spPr>
      </p:pic>
      <p:pic>
        <p:nvPicPr>
          <p:cNvPr id="320" name="Picture 11" descr="Picture 11"/>
          <p:cNvPicPr>
            <a:picLocks noChangeAspect="1"/>
          </p:cNvPicPr>
          <p:nvPr/>
        </p:nvPicPr>
        <p:blipFill>
          <a:blip r:embed="rId5">
            <a:extLst/>
          </a:blip>
          <a:stretch>
            <a:fillRect/>
          </a:stretch>
        </p:blipFill>
        <p:spPr>
          <a:xfrm>
            <a:off x="2700338" y="120650"/>
            <a:ext cx="2636837" cy="5715000"/>
          </a:xfrm>
          <a:prstGeom prst="rect">
            <a:avLst/>
          </a:prstGeom>
          <a:ln w="12700">
            <a:miter lim="400000"/>
          </a:ln>
        </p:spPr>
      </p:pic>
      <p:pic>
        <p:nvPicPr>
          <p:cNvPr id="321" name="Picture 13" descr="Picture 13"/>
          <p:cNvPicPr>
            <a:picLocks noChangeAspect="1"/>
          </p:cNvPicPr>
          <p:nvPr/>
        </p:nvPicPr>
        <p:blipFill>
          <a:blip r:embed="rId6">
            <a:extLst/>
          </a:blip>
          <a:stretch>
            <a:fillRect/>
          </a:stretch>
        </p:blipFill>
        <p:spPr>
          <a:xfrm>
            <a:off x="284163" y="485775"/>
            <a:ext cx="1879601" cy="1989139"/>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itle 1"/>
          <p:cNvSpPr txBox="1"/>
          <p:nvPr>
            <p:ph type="title"/>
          </p:nvPr>
        </p:nvSpPr>
        <p:spPr>
          <a:prstGeom prst="rect">
            <a:avLst/>
          </a:prstGeom>
        </p:spPr>
        <p:txBody>
          <a:bodyPr/>
          <a:lstStyle/>
          <a:p>
            <a:pPr/>
            <a:r>
              <a:t>Recovering the Private Key</a:t>
            </a:r>
          </a:p>
        </p:txBody>
      </p:sp>
      <p:pic>
        <p:nvPicPr>
          <p:cNvPr id="324" name="Content Placeholder 11" descr="Content Placeholder 11"/>
          <p:cNvPicPr>
            <a:picLocks noChangeAspect="1"/>
          </p:cNvPicPr>
          <p:nvPr/>
        </p:nvPicPr>
        <p:blipFill>
          <a:blip r:embed="rId2">
            <a:extLst/>
          </a:blip>
          <a:stretch>
            <a:fillRect/>
          </a:stretch>
        </p:blipFill>
        <p:spPr>
          <a:xfrm>
            <a:off x="611560" y="765025"/>
            <a:ext cx="7272809" cy="5098535"/>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Title 1"/>
          <p:cNvSpPr txBox="1"/>
          <p:nvPr>
            <p:ph type="title"/>
          </p:nvPr>
        </p:nvSpPr>
        <p:spPr>
          <a:xfrm>
            <a:off x="1818083" y="212222"/>
            <a:ext cx="5316355" cy="1790701"/>
          </a:xfrm>
          <a:prstGeom prst="rect">
            <a:avLst/>
          </a:prstGeom>
        </p:spPr>
        <p:txBody>
          <a:bodyPr/>
          <a:lstStyle/>
          <a:p>
            <a:pPr>
              <a:defRPr sz="4000">
                <a:solidFill>
                  <a:srgbClr val="C00000"/>
                </a:solidFill>
              </a:defRPr>
            </a:pPr>
            <a:r>
              <a:rPr b="1">
                <a:latin typeface="+mj-lt"/>
                <a:ea typeface="+mj-ea"/>
                <a:cs typeface="+mj-cs"/>
                <a:sym typeface="Calibri"/>
              </a:rPr>
              <a:t>Blockchain: </a:t>
            </a:r>
            <a:r>
              <a:t>Smart Contracts</a:t>
            </a:r>
          </a:p>
        </p:txBody>
      </p:sp>
      <p:sp>
        <p:nvSpPr>
          <p:cNvPr id="327" name="Subtitle 2"/>
          <p:cNvSpPr txBox="1"/>
          <p:nvPr>
            <p:ph type="body" sz="quarter" idx="1"/>
          </p:nvPr>
        </p:nvSpPr>
        <p:spPr>
          <a:xfrm>
            <a:off x="1143000" y="2002922"/>
            <a:ext cx="6858000" cy="1241822"/>
          </a:xfrm>
          <a:prstGeom prst="rect">
            <a:avLst/>
          </a:prstGeom>
        </p:spPr>
        <p:txBody>
          <a:bodyPr/>
          <a:lstStyle/>
          <a:p>
            <a:pPr/>
            <a:r>
              <a:t>Prof Bill Buchanan OBE FRSE</a:t>
            </a:r>
          </a:p>
        </p:txBody>
      </p:sp>
      <p:pic>
        <p:nvPicPr>
          <p:cNvPr id="328" name="Picture 3" descr="Picture 3"/>
          <p:cNvPicPr>
            <a:picLocks noChangeAspect="1"/>
          </p:cNvPicPr>
          <p:nvPr/>
        </p:nvPicPr>
        <p:blipFill>
          <a:blip r:embed="rId2">
            <a:extLst/>
          </a:blip>
          <a:stretch>
            <a:fillRect/>
          </a:stretch>
        </p:blipFill>
        <p:spPr>
          <a:xfrm>
            <a:off x="167877" y="462823"/>
            <a:ext cx="1650207" cy="2350295"/>
          </a:xfrm>
          <a:prstGeom prst="rect">
            <a:avLst/>
          </a:prstGeom>
          <a:ln w="12700">
            <a:miter lim="400000"/>
          </a:ln>
        </p:spPr>
      </p:pic>
      <p:pic>
        <p:nvPicPr>
          <p:cNvPr id="329" name="Picture 4" descr="Picture 4"/>
          <p:cNvPicPr>
            <a:picLocks noChangeAspect="1"/>
          </p:cNvPicPr>
          <p:nvPr/>
        </p:nvPicPr>
        <p:blipFill>
          <a:blip r:embed="rId3">
            <a:extLst/>
          </a:blip>
          <a:stretch>
            <a:fillRect/>
          </a:stretch>
        </p:blipFill>
        <p:spPr>
          <a:xfrm>
            <a:off x="7325916" y="454544"/>
            <a:ext cx="1650207" cy="2321720"/>
          </a:xfrm>
          <a:prstGeom prst="rect">
            <a:avLst/>
          </a:prstGeom>
          <a:ln w="12700">
            <a:miter lim="400000"/>
          </a:ln>
        </p:spPr>
      </p:pic>
      <p:pic>
        <p:nvPicPr>
          <p:cNvPr id="330" name="Picture 5" descr="Picture 5"/>
          <p:cNvPicPr>
            <a:picLocks noChangeAspect="1"/>
          </p:cNvPicPr>
          <p:nvPr/>
        </p:nvPicPr>
        <p:blipFill>
          <a:blip r:embed="rId4">
            <a:extLst/>
          </a:blip>
          <a:stretch>
            <a:fillRect/>
          </a:stretch>
        </p:blipFill>
        <p:spPr>
          <a:xfrm>
            <a:off x="3949089" y="3551300"/>
            <a:ext cx="1245821" cy="1754982"/>
          </a:xfrm>
          <a:prstGeom prst="rect">
            <a:avLst/>
          </a:prstGeom>
          <a:ln w="12700">
            <a:miter lim="400000"/>
          </a:ln>
        </p:spPr>
      </p:pic>
      <p:pic>
        <p:nvPicPr>
          <p:cNvPr id="331" name="Picture 6" descr="Picture 6"/>
          <p:cNvPicPr>
            <a:picLocks noChangeAspect="1"/>
          </p:cNvPicPr>
          <p:nvPr/>
        </p:nvPicPr>
        <p:blipFill>
          <a:blip r:embed="rId5">
            <a:extLst/>
          </a:blip>
          <a:stretch>
            <a:fillRect/>
          </a:stretch>
        </p:blipFill>
        <p:spPr>
          <a:xfrm>
            <a:off x="7048712" y="4385528"/>
            <a:ext cx="2599661" cy="1299831"/>
          </a:xfrm>
          <a:prstGeom prst="rect">
            <a:avLst/>
          </a:prstGeom>
          <a:ln w="12700">
            <a:miter lim="400000"/>
          </a:ln>
        </p:spPr>
      </p:pic>
      <p:sp>
        <p:nvSpPr>
          <p:cNvPr id="332" name="Rectangle 7"/>
          <p:cNvSpPr/>
          <p:nvPr/>
        </p:nvSpPr>
        <p:spPr>
          <a:xfrm>
            <a:off x="2552063" y="2958405"/>
            <a:ext cx="4039874" cy="376555"/>
          </a:xfrm>
          <a:prstGeom prst="rect">
            <a:avLst/>
          </a:prstGeom>
          <a:solidFill>
            <a:srgbClr val="C00000"/>
          </a:solidFill>
          <a:ln w="3175">
            <a:solidFill>
              <a:srgbClr val="000000"/>
            </a:solidFill>
            <a:miter/>
          </a:ln>
          <a:extLst>
            <a:ext uri="{C572A759-6A51-4108-AA02-DFA0A04FC94B}">
              <ma14:wrappingTextBoxFlag xmlns:ma14="http://schemas.microsoft.com/office/mac/drawingml/2011/main" val="1"/>
            </a:ext>
          </a:extLst>
        </p:spPr>
        <p:txBody>
          <a:bodyPr lIns="34289" tIns="34289" rIns="34289" bIns="34289" anchor="ctr">
            <a:spAutoFit/>
          </a:bodyPr>
          <a:lstStyle>
            <a:lvl1pPr algn="ctr" defTabSz="762000">
              <a:defRPr b="1" sz="2000">
                <a:solidFill>
                  <a:srgbClr val="FFFFFF"/>
                </a:solidFill>
              </a:defRPr>
            </a:lvl1pPr>
          </a:lstStyle>
          <a:p>
            <a:pPr/>
            <a:r>
              <a:t>https://asecuritysite.com</a:t>
            </a:r>
          </a:p>
        </p:txBody>
      </p:sp>
      <p:sp>
        <p:nvSpPr>
          <p:cNvPr id="333" name="Cryptocurrencies Bitcoin Blockchain Mining Ethereum…"/>
          <p:cNvSpPr txBox="1"/>
          <p:nvPr/>
        </p:nvSpPr>
        <p:spPr>
          <a:xfrm>
            <a:off x="146896" y="2866999"/>
            <a:ext cx="2342020" cy="252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800">
                <a:solidFill>
                  <a:srgbClr val="C00000"/>
                </a:solidFill>
              </a:defRPr>
            </a:pPr>
            <a:r>
              <a:rPr b="0" sz="2000"/>
              <a:t>Cryptocurrencies</a:t>
            </a:r>
            <a:br>
              <a:rPr b="0" sz="2000"/>
            </a:br>
            <a:r>
              <a:rPr b="0" sz="2000"/>
              <a:t>Bitcoin Blockchain</a:t>
            </a:r>
            <a:br>
              <a:rPr b="0" sz="2000"/>
            </a:br>
            <a:r>
              <a:rPr b="0" sz="2000"/>
              <a:t>Mining</a:t>
            </a:r>
            <a:br>
              <a:rPr b="0" sz="2000"/>
            </a:br>
            <a:r>
              <a:rPr b="0" sz="2000"/>
              <a:t>Ethereum</a:t>
            </a:r>
            <a:endParaRPr b="0" sz="2000"/>
          </a:p>
          <a:p>
            <a:pPr>
              <a:defRPr b="1" sz="2800">
                <a:solidFill>
                  <a:srgbClr val="C00000"/>
                </a:solidFill>
              </a:defRPr>
            </a:pPr>
            <a:r>
              <a:rPr b="0" sz="2000"/>
              <a:t>Digital Wallets</a:t>
            </a:r>
            <a:br>
              <a:rPr b="0" sz="2000"/>
            </a:br>
            <a:r>
              <a:rPr b="0" sz="2000"/>
              <a:t>Smart Contracts</a:t>
            </a:r>
            <a:endParaRPr b="0" sz="2000"/>
          </a:p>
          <a:p>
            <a:pPr>
              <a:defRPr b="1" sz="2800">
                <a:solidFill>
                  <a:srgbClr val="C00000"/>
                </a:solidFill>
              </a:defRPr>
            </a:pPr>
            <a:r>
              <a:rPr b="0" sz="2000"/>
              <a:t>Permissioned Ledgers</a:t>
            </a:r>
            <a:br>
              <a:rPr b="0" sz="2000"/>
            </a:br>
            <a:r>
              <a:rPr b="0" sz="2000"/>
              <a:t>Digital Signing</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Title 1"/>
          <p:cNvSpPr txBox="1"/>
          <p:nvPr>
            <p:ph type="title"/>
          </p:nvPr>
        </p:nvSpPr>
        <p:spPr>
          <a:xfrm>
            <a:off x="0" y="-192088"/>
            <a:ext cx="8229600" cy="952501"/>
          </a:xfrm>
          <a:prstGeom prst="rect">
            <a:avLst/>
          </a:prstGeom>
        </p:spPr>
        <p:txBody>
          <a:bodyPr/>
          <a:lstStyle/>
          <a:p>
            <a:pPr/>
            <a:r>
              <a:t>Smart Contract</a:t>
            </a:r>
          </a:p>
        </p:txBody>
      </p:sp>
      <p:sp>
        <p:nvSpPr>
          <p:cNvPr id="336" name="Content Placeholder 2"/>
          <p:cNvSpPr txBox="1"/>
          <p:nvPr>
            <p:ph type="body" idx="1"/>
          </p:nvPr>
        </p:nvSpPr>
        <p:spPr>
          <a:prstGeom prst="rect">
            <a:avLst/>
          </a:prstGeom>
        </p:spPr>
        <p:txBody>
          <a:bodyPr/>
          <a:lstStyle/>
          <a:p>
            <a:pPr/>
          </a:p>
        </p:txBody>
      </p:sp>
      <p:pic>
        <p:nvPicPr>
          <p:cNvPr id="337" name="Picture 3" descr="Picture 3"/>
          <p:cNvPicPr>
            <a:picLocks noChangeAspect="1"/>
          </p:cNvPicPr>
          <p:nvPr/>
        </p:nvPicPr>
        <p:blipFill>
          <a:blip r:embed="rId2">
            <a:extLst/>
          </a:blip>
          <a:stretch>
            <a:fillRect/>
          </a:stretch>
        </p:blipFill>
        <p:spPr>
          <a:xfrm>
            <a:off x="2771775" y="760412"/>
            <a:ext cx="4878388" cy="4529139"/>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itle 1"/>
          <p:cNvSpPr txBox="1"/>
          <p:nvPr>
            <p:ph type="title"/>
          </p:nvPr>
        </p:nvSpPr>
        <p:spPr>
          <a:xfrm>
            <a:off x="0" y="-192088"/>
            <a:ext cx="8229600" cy="952501"/>
          </a:xfrm>
          <a:prstGeom prst="rect">
            <a:avLst/>
          </a:prstGeom>
        </p:spPr>
        <p:txBody>
          <a:bodyPr/>
          <a:lstStyle/>
          <a:p>
            <a:pPr/>
          </a:p>
        </p:txBody>
      </p:sp>
      <p:sp>
        <p:nvSpPr>
          <p:cNvPr id="340" name="Content Placeholder 2"/>
          <p:cNvSpPr txBox="1"/>
          <p:nvPr>
            <p:ph type="body" idx="1"/>
          </p:nvPr>
        </p:nvSpPr>
        <p:spPr>
          <a:prstGeom prst="rect">
            <a:avLst/>
          </a:prstGeom>
        </p:spPr>
        <p:txBody>
          <a:bodyPr/>
          <a:lstStyle/>
          <a:p>
            <a:pPr/>
          </a:p>
        </p:txBody>
      </p:sp>
      <p:grpSp>
        <p:nvGrpSpPr>
          <p:cNvPr id="343" name="Rectangle 3"/>
          <p:cNvGrpSpPr/>
          <p:nvPr/>
        </p:nvGrpSpPr>
        <p:grpSpPr>
          <a:xfrm>
            <a:off x="228600" y="747712"/>
            <a:ext cx="8686800" cy="4943476"/>
            <a:chOff x="0" y="0"/>
            <a:chExt cx="8686800" cy="4943475"/>
          </a:xfrm>
        </p:grpSpPr>
        <p:sp>
          <p:nvSpPr>
            <p:cNvPr id="341" name="Rectangle"/>
            <p:cNvSpPr/>
            <p:nvPr/>
          </p:nvSpPr>
          <p:spPr>
            <a:xfrm>
              <a:off x="0" y="0"/>
              <a:ext cx="8686800" cy="4943475"/>
            </a:xfrm>
            <a:prstGeom prst="rect">
              <a:avLst/>
            </a:pr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defRPr sz="3200"/>
              </a:pPr>
            </a:p>
          </p:txBody>
        </p:sp>
        <p:sp>
          <p:nvSpPr>
            <p:cNvPr id="342" name="pragma solidity ^0.4.0;…"/>
            <p:cNvSpPr txBox="1"/>
            <p:nvPr/>
          </p:nvSpPr>
          <p:spPr>
            <a:xfrm>
              <a:off x="58419" y="51117"/>
              <a:ext cx="8569962" cy="4841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pragma solidity ^0.4.0;</a:t>
              </a:r>
              <a:endParaRPr sz="3200"/>
            </a:p>
            <a:p>
              <a:pPr>
                <a:defRPr>
                  <a:solidFill>
                    <a:srgbClr val="FFFFFF"/>
                  </a:solidFill>
                </a:defRPr>
              </a:pPr>
              <a:r>
                <a:t>contract test2{</a:t>
              </a:r>
              <a:endParaRPr sz="3200"/>
            </a:p>
            <a:p>
              <a:pPr>
                <a:defRPr>
                  <a:solidFill>
                    <a:srgbClr val="FFFFFF"/>
                  </a:solidFill>
                </a:defRPr>
              </a:pPr>
              <a:r>
                <a:t>   uint a ;</a:t>
              </a:r>
              <a:endParaRPr sz="3200"/>
            </a:p>
            <a:p>
              <a:pPr>
                <a:defRPr>
                  <a:solidFill>
                    <a:srgbClr val="FFFFFF"/>
                  </a:solidFill>
                </a:defRPr>
              </a:pPr>
              <a:r>
                <a:t>   function test2() {</a:t>
              </a:r>
              <a:endParaRPr sz="3200"/>
            </a:p>
            <a:p>
              <a:pPr>
                <a:defRPr>
                  <a:solidFill>
                    <a:srgbClr val="FFFFFF"/>
                  </a:solidFill>
                </a:defRPr>
              </a:pPr>
              <a:r>
                <a:t>       a = 1;</a:t>
              </a:r>
              <a:endParaRPr sz="3200"/>
            </a:p>
            <a:p>
              <a:pPr>
                <a:defRPr>
                  <a:solidFill>
                    <a:srgbClr val="FFFFFF"/>
                  </a:solidFill>
                </a:defRPr>
              </a:pPr>
              <a:r>
                <a:t>   }</a:t>
              </a:r>
              <a:endParaRPr sz="3200"/>
            </a:p>
            <a:p>
              <a:pPr>
                <a:defRPr>
                  <a:solidFill>
                    <a:srgbClr val="FFFFFF"/>
                  </a:solidFill>
                </a:defRPr>
              </a:pPr>
              <a:r>
                <a:t>   function val() returns(uint){</a:t>
              </a:r>
              <a:endParaRPr sz="3200"/>
            </a:p>
            <a:p>
              <a:pPr>
                <a:defRPr>
                  <a:solidFill>
                    <a:srgbClr val="FFFFFF"/>
                  </a:solidFill>
                </a:defRPr>
              </a:pPr>
              <a:r>
                <a:t>       return a;</a:t>
              </a:r>
              <a:endParaRPr sz="3200"/>
            </a:p>
            <a:p>
              <a:pPr>
                <a:defRPr>
                  <a:solidFill>
                    <a:srgbClr val="FFFFFF"/>
                  </a:solidFill>
                </a:defRPr>
              </a:pPr>
              <a:r>
                <a:t>   }  </a:t>
              </a:r>
              <a:endParaRPr sz="3200"/>
            </a:p>
            <a:p>
              <a:pPr>
                <a:defRPr>
                  <a:solidFill>
                    <a:srgbClr val="FFFFFF"/>
                  </a:solidFill>
                </a:defRPr>
              </a:pPr>
              <a:r>
                <a:t>}</a:t>
              </a:r>
              <a:endParaRPr sz="3200"/>
            </a:p>
            <a:p>
              <a:pPr>
                <a:defRPr>
                  <a:solidFill>
                    <a:srgbClr val="FFFFFF"/>
                  </a:solidFill>
                </a:defRPr>
              </a:pPr>
              <a:r>
                <a:t> </a:t>
              </a:r>
              <a:endParaRPr sz="3200"/>
            </a:p>
            <a:p>
              <a:pPr>
                <a:defRPr>
                  <a:solidFill>
                    <a:srgbClr val="FFFFFF"/>
                  </a:solidFill>
                </a:defRPr>
              </a:pPr>
              <a:r>
                <a:t>contract test3 is test2{ </a:t>
              </a:r>
              <a:endParaRPr sz="3200"/>
            </a:p>
            <a:p>
              <a:pPr>
                <a:defRPr>
                  <a:solidFill>
                    <a:srgbClr val="FFFFFF"/>
                  </a:solidFill>
                </a:defRPr>
              </a:pPr>
              <a:r>
                <a:t>    uint b = a++;</a:t>
              </a:r>
              <a:endParaRPr sz="3200"/>
            </a:p>
            <a:p>
              <a:pPr>
                <a:defRPr>
                  <a:solidFill>
                    <a:srgbClr val="FFFFFF"/>
                  </a:solidFill>
                </a:defRPr>
              </a:pPr>
              <a:r>
                <a:t>    function show() returns(uint){</a:t>
              </a:r>
              <a:endParaRPr sz="3200"/>
            </a:p>
            <a:p>
              <a:pPr>
                <a:defRPr>
                  <a:solidFill>
                    <a:srgbClr val="FFFFFF"/>
                  </a:solidFill>
                </a:defRPr>
              </a:pPr>
              <a:r>
                <a:t>        return b; </a:t>
              </a:r>
              <a:endParaRPr sz="3200"/>
            </a:p>
            <a:p>
              <a:pPr>
                <a:defRPr>
                  <a:solidFill>
                    <a:srgbClr val="FFFFFF"/>
                  </a:solidFill>
                </a:defRPr>
              </a:pPr>
              <a:r>
                <a:t>    }</a:t>
              </a:r>
              <a:endParaRPr sz="3200"/>
            </a:p>
            <a:p>
              <a:pPr>
                <a:defRPr>
                  <a:solidFill>
                    <a:srgbClr val="FFFFFF"/>
                  </a:solidFill>
                </a:defRPr>
              </a:pPr>
              <a:r>
                <a:t>}</a:t>
              </a:r>
            </a:p>
          </p:txBody>
        </p:sp>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itle 1"/>
          <p:cNvSpPr txBox="1"/>
          <p:nvPr>
            <p:ph type="title"/>
          </p:nvPr>
        </p:nvSpPr>
        <p:spPr>
          <a:xfrm>
            <a:off x="0" y="-192088"/>
            <a:ext cx="8229600" cy="952501"/>
          </a:xfrm>
          <a:prstGeom prst="rect">
            <a:avLst/>
          </a:prstGeom>
        </p:spPr>
        <p:txBody>
          <a:bodyPr/>
          <a:lstStyle/>
          <a:p>
            <a:pPr/>
            <a:r>
              <a:t>Compile with Solidity</a:t>
            </a:r>
          </a:p>
        </p:txBody>
      </p:sp>
      <p:pic>
        <p:nvPicPr>
          <p:cNvPr id="346" name="Content Placeholder 2" descr="Content Placeholder 2">
            <a:hlinkClick r:id="rId2" invalidUrl="" action="" tgtFrame="" tooltip="" history="1" highlightClick="0" endSnd="0"/>
          </p:cNvPr>
          <p:cNvPicPr>
            <a:picLocks noChangeAspect="1"/>
          </p:cNvPicPr>
          <p:nvPr/>
        </p:nvPicPr>
        <p:blipFill>
          <a:blip r:embed="rId3">
            <a:extLst/>
          </a:blip>
          <a:stretch>
            <a:fillRect/>
          </a:stretch>
        </p:blipFill>
        <p:spPr>
          <a:xfrm>
            <a:off x="228600" y="692943"/>
            <a:ext cx="8686800" cy="4329114"/>
          </a:xfrm>
          <a:prstGeom prst="rect">
            <a:avLst/>
          </a:prstGeom>
          <a:ln w="12700">
            <a:miter lim="400000"/>
          </a:ln>
        </p:spPr>
      </p:pic>
      <p:sp>
        <p:nvSpPr>
          <p:cNvPr id="347" name="TextBox 2"/>
          <p:cNvSpPr txBox="1"/>
          <p:nvPr/>
        </p:nvSpPr>
        <p:spPr>
          <a:xfrm>
            <a:off x="274319" y="5085539"/>
            <a:ext cx="6916258"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Smart contracts: </a:t>
            </a:r>
            <a:r>
              <a:rPr u="sng">
                <a:solidFill>
                  <a:srgbClr val="0000FF"/>
                </a:solidFill>
                <a:uFill>
                  <a:solidFill>
                    <a:srgbClr val="0000FF"/>
                  </a:solidFill>
                </a:uFill>
                <a:hlinkClick r:id="rId4" invalidUrl="" action="" tgtFrame="" tooltip="" history="1" highlightClick="0" endSnd="0"/>
              </a:rPr>
              <a:t>https://www.youtube.com/watch?v=xeaDE8wgVVQ</a:t>
            </a:r>
            <a:r>
              <a:t> </a:t>
            </a:r>
            <a:br/>
            <a:r>
              <a:t>NFT: </a:t>
            </a:r>
            <a:r>
              <a:rPr u="sng">
                <a:solidFill>
                  <a:srgbClr val="0000FF"/>
                </a:solidFill>
                <a:uFill>
                  <a:solidFill>
                    <a:srgbClr val="0000FF"/>
                  </a:solidFill>
                </a:uFill>
                <a:hlinkClick r:id="rId5" invalidUrl="" action="" tgtFrame="" tooltip="" history="1" highlightClick="0" endSnd="0"/>
              </a:rPr>
              <a:t>https://www.youtube.com/watch?v=p85yuFkNCbw</a:t>
            </a:r>
            <a:r>
              <a:t>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157" name="image8.jpeg" descr="image8.jpeg"/>
          <p:cNvPicPr>
            <a:picLocks noChangeAspect="1"/>
          </p:cNvPicPr>
          <p:nvPr/>
        </p:nvPicPr>
        <p:blipFill>
          <a:blip r:embed="rId2">
            <a:extLst/>
          </a:blip>
          <a:stretch>
            <a:fillRect/>
          </a:stretch>
        </p:blipFill>
        <p:spPr>
          <a:xfrm>
            <a:off x="1484312" y="1476375"/>
            <a:ext cx="6208714" cy="3021014"/>
          </a:xfrm>
          <a:prstGeom prst="rect">
            <a:avLst/>
          </a:prstGeom>
          <a:ln w="12700">
            <a:miter lim="400000"/>
          </a:ln>
        </p:spPr>
      </p:pic>
      <p:pic>
        <p:nvPicPr>
          <p:cNvPr id="158" name="media2.mp4" descr="media2.mp4"/>
          <p:cNvPicPr>
            <a:picLocks noChangeAspect="1"/>
          </p:cNvPicPr>
          <p:nvPr/>
        </p:nvPicPr>
        <p:blipFill>
          <a:blip r:embed="rId3">
            <a:extLst/>
          </a:blip>
          <a:stretch>
            <a:fillRect/>
          </a:stretch>
        </p:blipFill>
        <p:spPr>
          <a:xfrm>
            <a:off x="1166812" y="768350"/>
            <a:ext cx="5405439" cy="4362450"/>
          </a:xfrm>
          <a:prstGeom prst="rect">
            <a:avLst/>
          </a:prstGeom>
          <a:ln w="12700">
            <a:miter lim="400000"/>
          </a:ln>
        </p:spPr>
      </p:pic>
      <p:sp>
        <p:nvSpPr>
          <p:cNvPr id="159" name="The Most Profitable Crime?"/>
          <p:cNvSpPr txBox="1"/>
          <p:nvPr>
            <p:ph type="title"/>
          </p:nvPr>
        </p:nvSpPr>
        <p:spPr>
          <a:xfrm>
            <a:off x="1587" y="277813"/>
            <a:ext cx="5915026" cy="487363"/>
          </a:xfrm>
          <a:prstGeom prst="rect">
            <a:avLst/>
          </a:prstGeom>
        </p:spPr>
        <p:txBody>
          <a:bodyPr/>
          <a:lstStyle>
            <a:lvl1pPr defTabSz="832104">
              <a:defRPr sz="2548"/>
            </a:lvl1pPr>
          </a:lstStyle>
          <a:p>
            <a:pPr/>
            <a:r>
              <a:t>The Most Profitable Crime?</a:t>
            </a:r>
          </a:p>
        </p:txBody>
      </p:sp>
      <p:grpSp>
        <p:nvGrpSpPr>
          <p:cNvPr id="162" name="wallet - Copy.dat…"/>
          <p:cNvGrpSpPr/>
          <p:nvPr/>
        </p:nvGrpSpPr>
        <p:grpSpPr>
          <a:xfrm>
            <a:off x="6229350" y="-631482"/>
            <a:ext cx="1790700" cy="5334902"/>
            <a:chOff x="0" y="0"/>
            <a:chExt cx="1790700" cy="5334901"/>
          </a:xfrm>
        </p:grpSpPr>
        <p:sp>
          <p:nvSpPr>
            <p:cNvPr id="160" name="Rectangle"/>
            <p:cNvSpPr/>
            <p:nvPr/>
          </p:nvSpPr>
          <p:spPr>
            <a:xfrm>
              <a:off x="0" y="917231"/>
              <a:ext cx="1790700" cy="3500439"/>
            </a:xfrm>
            <a:prstGeom prst="rect">
              <a:avLst/>
            </a:prstGeom>
            <a:solidFill>
              <a:srgbClr val="000000"/>
            </a:solidFill>
            <a:ln w="12700" cap="flat">
              <a:noFill/>
              <a:miter lim="400000"/>
            </a:ln>
            <a:effectLst>
              <a:outerShdw sx="100000" sy="100000" kx="0" ky="0" algn="b" rotWithShape="0" blurRad="0" dist="0" dir="0">
                <a:srgbClr val="000000">
                  <a:alpha val="39998"/>
                </a:srgbClr>
              </a:outerShdw>
            </a:effectLst>
          </p:spPr>
          <p:txBody>
            <a:bodyPr wrap="square" lIns="45719" tIns="45719" rIns="45719" bIns="45719" numCol="1" anchor="ctr">
              <a:noAutofit/>
            </a:bodyPr>
            <a:lstStyle/>
            <a:p>
              <a:pPr defTabSz="190500">
                <a:lnSpc>
                  <a:spcPts val="1900"/>
                </a:lnSpc>
                <a:defRPr sz="3200"/>
              </a:pPr>
            </a:p>
          </p:txBody>
        </p:sp>
        <p:sp>
          <p:nvSpPr>
            <p:cNvPr id="161" name="wallet - Copy.dat…"/>
            <p:cNvSpPr txBox="1"/>
            <p:nvPr/>
          </p:nvSpPr>
          <p:spPr>
            <a:xfrm>
              <a:off x="0" y="0"/>
              <a:ext cx="1790700" cy="53349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p>
              <a:pPr defTabSz="190500">
                <a:lnSpc>
                  <a:spcPts val="1900"/>
                </a:lnSpc>
                <a:defRPr sz="1100">
                  <a:solidFill>
                    <a:srgbClr val="FFFFFF"/>
                  </a:solidFill>
                  <a:latin typeface="Courier"/>
                  <a:ea typeface="Courier"/>
                  <a:cs typeface="Courier"/>
                  <a:sym typeface="Courier"/>
                </a:defRPr>
              </a:pPr>
              <a:r>
                <a:t>wallet - Copy.dat</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wallet.dat</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wallet.dat.1</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wallet.dat.zip</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wallet.tar</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wallet.tar.gz</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wallet.zip</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wallet_backup.dat</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wallet_backup.dat.1</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wallet_backup.dat.zip</a:t>
              </a:r>
              <a:endParaRPr sz="3200"/>
            </a:p>
            <a:p>
              <a:pPr defTabSz="190500">
                <a:lnSpc>
                  <a:spcPts val="1900"/>
                </a:lnSpc>
                <a:defRPr sz="1100">
                  <a:solidFill>
                    <a:srgbClr val="FFFFFF"/>
                  </a:solidFill>
                  <a:latin typeface="Courier"/>
                  <a:ea typeface="Courier"/>
                  <a:cs typeface="Courier"/>
                  <a:sym typeface="Courier"/>
                </a:defRPr>
              </a:pPr>
            </a:p>
            <a:p>
              <a:pPr defTabSz="190500">
                <a:lnSpc>
                  <a:spcPts val="1900"/>
                </a:lnSpc>
                <a:defRPr sz="1100">
                  <a:solidFill>
                    <a:srgbClr val="FFFFFF"/>
                  </a:solidFill>
                  <a:latin typeface="Courier"/>
                  <a:ea typeface="Courier"/>
                  <a:cs typeface="Courier"/>
                  <a:sym typeface="Courier"/>
                </a:defRPr>
              </a:pPr>
              <a:r>
                <a:t>wallet_backup.zip</a:t>
              </a:r>
            </a:p>
          </p:txBody>
        </p:sp>
      </p:grpSp>
      <p:grpSp>
        <p:nvGrpSpPr>
          <p:cNvPr id="165" name="image12.png"/>
          <p:cNvGrpSpPr/>
          <p:nvPr/>
        </p:nvGrpSpPr>
        <p:grpSpPr>
          <a:xfrm>
            <a:off x="1071563" y="1298575"/>
            <a:ext cx="6613526" cy="2757490"/>
            <a:chOff x="0" y="0"/>
            <a:chExt cx="6613525" cy="2757489"/>
          </a:xfrm>
        </p:grpSpPr>
        <p:pic>
          <p:nvPicPr>
            <p:cNvPr id="163" name="image12.png" descr="image12.png"/>
            <p:cNvPicPr>
              <a:picLocks noChangeAspect="1"/>
            </p:cNvPicPr>
            <p:nvPr/>
          </p:nvPicPr>
          <p:blipFill>
            <a:blip r:embed="rId4">
              <a:extLst/>
            </a:blip>
            <a:stretch>
              <a:fillRect/>
            </a:stretch>
          </p:blipFill>
          <p:spPr>
            <a:xfrm>
              <a:off x="50803" y="25398"/>
              <a:ext cx="6511920" cy="2630497"/>
            </a:xfrm>
            <a:prstGeom prst="rect">
              <a:avLst/>
            </a:prstGeom>
            <a:ln w="12700" cap="flat">
              <a:noFill/>
              <a:miter lim="400000"/>
            </a:ln>
            <a:effectLst/>
          </p:spPr>
        </p:pic>
        <p:pic>
          <p:nvPicPr>
            <p:cNvPr id="164" name="image12.png" descr="image12.png"/>
            <p:cNvPicPr>
              <a:picLocks noChangeAspect="1"/>
            </p:cNvPicPr>
            <p:nvPr/>
          </p:nvPicPr>
          <p:blipFill>
            <a:blip r:embed="rId5">
              <a:extLst/>
            </a:blip>
            <a:stretch>
              <a:fillRect/>
            </a:stretch>
          </p:blipFill>
          <p:spPr>
            <a:xfrm>
              <a:off x="0" y="0"/>
              <a:ext cx="6613526" cy="2757490"/>
            </a:xfrm>
            <a:prstGeom prst="rect">
              <a:avLst/>
            </a:prstGeom>
            <a:ln w="12700" cap="flat">
              <a:noFill/>
              <a:miter lim="400000"/>
            </a:ln>
            <a:effectLst/>
          </p:spPr>
        </p:pic>
      </p:grpSp>
      <p:grpSp>
        <p:nvGrpSpPr>
          <p:cNvPr id="168" name="image14.png"/>
          <p:cNvGrpSpPr/>
          <p:nvPr/>
        </p:nvGrpSpPr>
        <p:grpSpPr>
          <a:xfrm>
            <a:off x="400049" y="2081212"/>
            <a:ext cx="5083178" cy="3346453"/>
            <a:chOff x="0" y="0"/>
            <a:chExt cx="5083176" cy="3346451"/>
          </a:xfrm>
        </p:grpSpPr>
        <p:pic>
          <p:nvPicPr>
            <p:cNvPr id="166" name="image14.png" descr="image14.png"/>
            <p:cNvPicPr>
              <a:picLocks noChangeAspect="1"/>
            </p:cNvPicPr>
            <p:nvPr/>
          </p:nvPicPr>
          <p:blipFill>
            <a:blip r:embed="rId6">
              <a:extLst/>
            </a:blip>
            <a:stretch>
              <a:fillRect/>
            </a:stretch>
          </p:blipFill>
          <p:spPr>
            <a:xfrm>
              <a:off x="50802" y="25397"/>
              <a:ext cx="4981572" cy="3219464"/>
            </a:xfrm>
            <a:prstGeom prst="rect">
              <a:avLst/>
            </a:prstGeom>
            <a:ln w="12700" cap="flat">
              <a:noFill/>
              <a:miter lim="400000"/>
            </a:ln>
            <a:effectLst/>
          </p:spPr>
        </p:pic>
        <p:pic>
          <p:nvPicPr>
            <p:cNvPr id="167" name="image14.png" descr="image14.png"/>
            <p:cNvPicPr>
              <a:picLocks noChangeAspect="1"/>
            </p:cNvPicPr>
            <p:nvPr/>
          </p:nvPicPr>
          <p:blipFill>
            <a:blip r:embed="rId7">
              <a:extLst/>
            </a:blip>
            <a:stretch>
              <a:fillRect/>
            </a:stretch>
          </p:blipFill>
          <p:spPr>
            <a:xfrm>
              <a:off x="-1" y="-1"/>
              <a:ext cx="5083178" cy="3346453"/>
            </a:xfrm>
            <a:prstGeom prst="rect">
              <a:avLst/>
            </a:prstGeom>
            <a:ln w="12700" cap="flat">
              <a:noFill/>
              <a:miter lim="400000"/>
            </a:ln>
            <a:effectLst/>
          </p:spPr>
        </p:pic>
      </p:grpSp>
      <p:grpSp>
        <p:nvGrpSpPr>
          <p:cNvPr id="171" name="image9.jpeg"/>
          <p:cNvGrpSpPr/>
          <p:nvPr/>
        </p:nvGrpSpPr>
        <p:grpSpPr>
          <a:xfrm>
            <a:off x="3338512" y="1257299"/>
            <a:ext cx="4275140" cy="4022728"/>
            <a:chOff x="0" y="0"/>
            <a:chExt cx="4275138" cy="4022726"/>
          </a:xfrm>
        </p:grpSpPr>
        <p:pic>
          <p:nvPicPr>
            <p:cNvPr id="169" name="image9.jpeg" descr="image9.jpeg"/>
            <p:cNvPicPr>
              <a:picLocks noChangeAspect="1"/>
            </p:cNvPicPr>
            <p:nvPr/>
          </p:nvPicPr>
          <p:blipFill>
            <a:blip r:embed="rId8">
              <a:extLst/>
            </a:blip>
            <a:stretch>
              <a:fillRect/>
            </a:stretch>
          </p:blipFill>
          <p:spPr>
            <a:xfrm>
              <a:off x="50795" y="25393"/>
              <a:ext cx="4173548" cy="3895758"/>
            </a:xfrm>
            <a:prstGeom prst="rect">
              <a:avLst/>
            </a:prstGeom>
            <a:ln w="12700" cap="flat">
              <a:noFill/>
              <a:miter lim="400000"/>
            </a:ln>
            <a:effectLst/>
          </p:spPr>
        </p:pic>
        <p:pic>
          <p:nvPicPr>
            <p:cNvPr id="170" name="image9.jpeg" descr="image9.jpeg"/>
            <p:cNvPicPr>
              <a:picLocks noChangeAspect="1"/>
            </p:cNvPicPr>
            <p:nvPr/>
          </p:nvPicPr>
          <p:blipFill>
            <a:blip r:embed="rId9">
              <a:extLst/>
            </a:blip>
            <a:stretch>
              <a:fillRect/>
            </a:stretch>
          </p:blipFill>
          <p:spPr>
            <a:xfrm>
              <a:off x="-1" y="-1"/>
              <a:ext cx="4275140" cy="4022728"/>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58"/>
                                        </p:tgtEl>
                                        <p:attrNameLst>
                                          <p:attrName>style.visibility</p:attrName>
                                        </p:attrNameLst>
                                      </p:cBhvr>
                                      <p:to>
                                        <p:strVal val="visible"/>
                                      </p:to>
                                    </p:set>
                                    <p:anim calcmode="lin" valueType="num">
                                      <p:cBhvr>
                                        <p:cTn id="7" dur="500" fill="hold"/>
                                        <p:tgtEl>
                                          <p:spTgt spid="158"/>
                                        </p:tgtEl>
                                        <p:attrNameLst>
                                          <p:attrName>ppt_x</p:attrName>
                                        </p:attrNameLst>
                                      </p:cBhvr>
                                      <p:tavLst>
                                        <p:tav tm="0">
                                          <p:val>
                                            <p:strVal val="0-#ppt_w/2"/>
                                          </p:val>
                                        </p:tav>
                                        <p:tav tm="100000">
                                          <p:val>
                                            <p:strVal val="#ppt_x"/>
                                          </p:val>
                                        </p:tav>
                                      </p:tavLst>
                                    </p:anim>
                                    <p:anim calcmode="lin" valueType="num">
                                      <p:cBhvr>
                                        <p:cTn id="8" dur="5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62"/>
                                        </p:tgtEl>
                                        <p:attrNameLst>
                                          <p:attrName>style.visibility</p:attrName>
                                        </p:attrNameLst>
                                      </p:cBhvr>
                                      <p:to>
                                        <p:strVal val="visible"/>
                                      </p:to>
                                    </p:set>
                                    <p:anim calcmode="lin" valueType="num">
                                      <p:cBhvr>
                                        <p:cTn id="13" dur="1000" fill="hold"/>
                                        <p:tgtEl>
                                          <p:spTgt spid="162"/>
                                        </p:tgtEl>
                                        <p:attrNameLst>
                                          <p:attrName>ppt_x</p:attrName>
                                        </p:attrNameLst>
                                      </p:cBhvr>
                                      <p:tavLst>
                                        <p:tav tm="0">
                                          <p:val>
                                            <p:strVal val="0-#ppt_w/2"/>
                                          </p:val>
                                        </p:tav>
                                        <p:tav tm="100000">
                                          <p:val>
                                            <p:strVal val="#ppt_x"/>
                                          </p:val>
                                        </p:tav>
                                      </p:tavLst>
                                    </p:anim>
                                    <p:anim calcmode="lin" valueType="num">
                                      <p:cBhvr>
                                        <p:cTn id="14" dur="1000" fill="hold"/>
                                        <p:tgtEl>
                                          <p:spTgt spid="16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165"/>
                                        </p:tgtEl>
                                        <p:attrNameLst>
                                          <p:attrName>style.visibility</p:attrName>
                                        </p:attrNameLst>
                                      </p:cBhvr>
                                      <p:to>
                                        <p:strVal val="visible"/>
                                      </p:to>
                                    </p:set>
                                    <p:anim calcmode="lin" valueType="num">
                                      <p:cBhvr>
                                        <p:cTn id="19" dur="1000" fill="hold"/>
                                        <p:tgtEl>
                                          <p:spTgt spid="165"/>
                                        </p:tgtEl>
                                        <p:attrNameLst>
                                          <p:attrName>ppt_x</p:attrName>
                                        </p:attrNameLst>
                                      </p:cBhvr>
                                      <p:tavLst>
                                        <p:tav tm="0">
                                          <p:val>
                                            <p:strVal val="0-#ppt_w/2"/>
                                          </p:val>
                                        </p:tav>
                                        <p:tav tm="100000">
                                          <p:val>
                                            <p:strVal val="#ppt_x"/>
                                          </p:val>
                                        </p:tav>
                                      </p:tavLst>
                                    </p:anim>
                                    <p:anim calcmode="lin" valueType="num">
                                      <p:cBhvr>
                                        <p:cTn id="20" dur="1000" fill="hold"/>
                                        <p:tgtEl>
                                          <p:spTgt spid="16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168"/>
                                        </p:tgtEl>
                                        <p:attrNameLst>
                                          <p:attrName>style.visibility</p:attrName>
                                        </p:attrNameLst>
                                      </p:cBhvr>
                                      <p:to>
                                        <p:strVal val="visible"/>
                                      </p:to>
                                    </p:set>
                                    <p:anim calcmode="lin" valueType="num">
                                      <p:cBhvr>
                                        <p:cTn id="25" dur="1000" fill="hold"/>
                                        <p:tgtEl>
                                          <p:spTgt spid="168"/>
                                        </p:tgtEl>
                                        <p:attrNameLst>
                                          <p:attrName>ppt_x</p:attrName>
                                        </p:attrNameLst>
                                      </p:cBhvr>
                                      <p:tavLst>
                                        <p:tav tm="0">
                                          <p:val>
                                            <p:strVal val="0-#ppt_w/2"/>
                                          </p:val>
                                        </p:tav>
                                        <p:tav tm="100000">
                                          <p:val>
                                            <p:strVal val="#ppt_x"/>
                                          </p:val>
                                        </p:tav>
                                      </p:tavLst>
                                    </p:anim>
                                    <p:anim calcmode="lin" valueType="num">
                                      <p:cBhvr>
                                        <p:cTn id="26" dur="1000" fill="hold"/>
                                        <p:tgtEl>
                                          <p:spTgt spid="16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171"/>
                                        </p:tgtEl>
                                        <p:attrNameLst>
                                          <p:attrName>style.visibility</p:attrName>
                                        </p:attrNameLst>
                                      </p:cBhvr>
                                      <p:to>
                                        <p:strVal val="visible"/>
                                      </p:to>
                                    </p:set>
                                    <p:anim calcmode="lin" valueType="num">
                                      <p:cBhvr>
                                        <p:cTn id="31" dur="1000" fill="hold"/>
                                        <p:tgtEl>
                                          <p:spTgt spid="171"/>
                                        </p:tgtEl>
                                        <p:attrNameLst>
                                          <p:attrName>ppt_x</p:attrName>
                                        </p:attrNameLst>
                                      </p:cBhvr>
                                      <p:tavLst>
                                        <p:tav tm="0">
                                          <p:val>
                                            <p:strVal val="0-#ppt_w/2"/>
                                          </p:val>
                                        </p:tav>
                                        <p:tav tm="100000">
                                          <p:val>
                                            <p:strVal val="#ppt_x"/>
                                          </p:val>
                                        </p:tav>
                                      </p:tavLst>
                                    </p:anim>
                                    <p:anim calcmode="lin" valueType="num">
                                      <p:cBhvr>
                                        <p:cTn id="32" dur="1000" fill="hold"/>
                                        <p:tgtEl>
                                          <p:spTgt spid="1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3"/>
      <p:bldP build="whole" bldLvl="1" animBg="1" rev="0" advAuto="0" spid="158" grpId="1"/>
      <p:bldP build="whole" bldLvl="1" animBg="1" rev="0" advAuto="0" spid="162" grpId="2"/>
      <p:bldP build="whole" bldLvl="1" animBg="1" rev="0" advAuto="0" spid="171" grpId="5"/>
      <p:bldP build="whole" bldLvl="1" animBg="1" rev="0" advAuto="0" spid="168" grpId="4"/>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itle 1"/>
          <p:cNvSpPr txBox="1"/>
          <p:nvPr>
            <p:ph type="title"/>
          </p:nvPr>
        </p:nvSpPr>
        <p:spPr>
          <a:xfrm>
            <a:off x="1818083" y="212222"/>
            <a:ext cx="5316355" cy="1790701"/>
          </a:xfrm>
          <a:prstGeom prst="rect">
            <a:avLst/>
          </a:prstGeom>
        </p:spPr>
        <p:txBody>
          <a:bodyPr/>
          <a:lstStyle/>
          <a:p>
            <a:pPr>
              <a:defRPr sz="4000">
                <a:solidFill>
                  <a:srgbClr val="C00000"/>
                </a:solidFill>
              </a:defRPr>
            </a:pPr>
            <a:r>
              <a:rPr b="1">
                <a:latin typeface="+mj-lt"/>
                <a:ea typeface="+mj-ea"/>
                <a:cs typeface="+mj-cs"/>
                <a:sym typeface="Calibri"/>
              </a:rPr>
              <a:t>Blockchain: </a:t>
            </a:r>
            <a:r>
              <a:t>Permissioned Ledgers</a:t>
            </a:r>
          </a:p>
        </p:txBody>
      </p:sp>
      <p:sp>
        <p:nvSpPr>
          <p:cNvPr id="350" name="Subtitle 2"/>
          <p:cNvSpPr txBox="1"/>
          <p:nvPr>
            <p:ph type="body" sz="quarter" idx="1"/>
          </p:nvPr>
        </p:nvSpPr>
        <p:spPr>
          <a:xfrm>
            <a:off x="1143000" y="2002922"/>
            <a:ext cx="6858000" cy="1241822"/>
          </a:xfrm>
          <a:prstGeom prst="rect">
            <a:avLst/>
          </a:prstGeom>
        </p:spPr>
        <p:txBody>
          <a:bodyPr/>
          <a:lstStyle/>
          <a:p>
            <a:pPr/>
            <a:r>
              <a:t>Prof Bill Buchanan OBE FRSE</a:t>
            </a:r>
          </a:p>
        </p:txBody>
      </p:sp>
      <p:pic>
        <p:nvPicPr>
          <p:cNvPr id="351" name="Picture 3" descr="Picture 3"/>
          <p:cNvPicPr>
            <a:picLocks noChangeAspect="1"/>
          </p:cNvPicPr>
          <p:nvPr/>
        </p:nvPicPr>
        <p:blipFill>
          <a:blip r:embed="rId2">
            <a:extLst/>
          </a:blip>
          <a:stretch>
            <a:fillRect/>
          </a:stretch>
        </p:blipFill>
        <p:spPr>
          <a:xfrm>
            <a:off x="167877" y="462823"/>
            <a:ext cx="1650207" cy="2350295"/>
          </a:xfrm>
          <a:prstGeom prst="rect">
            <a:avLst/>
          </a:prstGeom>
          <a:ln w="12700">
            <a:miter lim="400000"/>
          </a:ln>
        </p:spPr>
      </p:pic>
      <p:pic>
        <p:nvPicPr>
          <p:cNvPr id="352" name="Picture 4" descr="Picture 4"/>
          <p:cNvPicPr>
            <a:picLocks noChangeAspect="1"/>
          </p:cNvPicPr>
          <p:nvPr/>
        </p:nvPicPr>
        <p:blipFill>
          <a:blip r:embed="rId3">
            <a:extLst/>
          </a:blip>
          <a:stretch>
            <a:fillRect/>
          </a:stretch>
        </p:blipFill>
        <p:spPr>
          <a:xfrm>
            <a:off x="7325916" y="454544"/>
            <a:ext cx="1650207" cy="2321720"/>
          </a:xfrm>
          <a:prstGeom prst="rect">
            <a:avLst/>
          </a:prstGeom>
          <a:ln w="12700">
            <a:miter lim="400000"/>
          </a:ln>
        </p:spPr>
      </p:pic>
      <p:pic>
        <p:nvPicPr>
          <p:cNvPr id="353" name="Picture 5" descr="Picture 5"/>
          <p:cNvPicPr>
            <a:picLocks noChangeAspect="1"/>
          </p:cNvPicPr>
          <p:nvPr/>
        </p:nvPicPr>
        <p:blipFill>
          <a:blip r:embed="rId4">
            <a:extLst/>
          </a:blip>
          <a:stretch>
            <a:fillRect/>
          </a:stretch>
        </p:blipFill>
        <p:spPr>
          <a:xfrm>
            <a:off x="3949089" y="3551300"/>
            <a:ext cx="1245821" cy="1754982"/>
          </a:xfrm>
          <a:prstGeom prst="rect">
            <a:avLst/>
          </a:prstGeom>
          <a:ln w="12700">
            <a:miter lim="400000"/>
          </a:ln>
        </p:spPr>
      </p:pic>
      <p:pic>
        <p:nvPicPr>
          <p:cNvPr id="354" name="Picture 6" descr="Picture 6"/>
          <p:cNvPicPr>
            <a:picLocks noChangeAspect="1"/>
          </p:cNvPicPr>
          <p:nvPr/>
        </p:nvPicPr>
        <p:blipFill>
          <a:blip r:embed="rId5">
            <a:extLst/>
          </a:blip>
          <a:stretch>
            <a:fillRect/>
          </a:stretch>
        </p:blipFill>
        <p:spPr>
          <a:xfrm>
            <a:off x="7048712" y="4385528"/>
            <a:ext cx="2599661" cy="1299831"/>
          </a:xfrm>
          <a:prstGeom prst="rect">
            <a:avLst/>
          </a:prstGeom>
          <a:ln w="12700">
            <a:miter lim="400000"/>
          </a:ln>
        </p:spPr>
      </p:pic>
      <p:sp>
        <p:nvSpPr>
          <p:cNvPr id="355" name="Rectangle 7"/>
          <p:cNvSpPr/>
          <p:nvPr/>
        </p:nvSpPr>
        <p:spPr>
          <a:xfrm>
            <a:off x="2552063" y="2958405"/>
            <a:ext cx="4039874" cy="376555"/>
          </a:xfrm>
          <a:prstGeom prst="rect">
            <a:avLst/>
          </a:prstGeom>
          <a:solidFill>
            <a:srgbClr val="C00000"/>
          </a:solidFill>
          <a:ln w="3175">
            <a:solidFill>
              <a:srgbClr val="000000"/>
            </a:solidFill>
            <a:miter/>
          </a:ln>
          <a:extLst>
            <a:ext uri="{C572A759-6A51-4108-AA02-DFA0A04FC94B}">
              <ma14:wrappingTextBoxFlag xmlns:ma14="http://schemas.microsoft.com/office/mac/drawingml/2011/main" val="1"/>
            </a:ext>
          </a:extLst>
        </p:spPr>
        <p:txBody>
          <a:bodyPr lIns="34289" tIns="34289" rIns="34289" bIns="34289" anchor="ctr">
            <a:spAutoFit/>
          </a:bodyPr>
          <a:lstStyle>
            <a:lvl1pPr algn="ctr" defTabSz="762000">
              <a:defRPr b="1" sz="2000">
                <a:solidFill>
                  <a:srgbClr val="FFFFFF"/>
                </a:solidFill>
              </a:defRPr>
            </a:lvl1pPr>
          </a:lstStyle>
          <a:p>
            <a:pPr/>
            <a:r>
              <a:t>https://asecuritysite.com</a:t>
            </a:r>
          </a:p>
        </p:txBody>
      </p:sp>
      <p:sp>
        <p:nvSpPr>
          <p:cNvPr id="356" name="Cryptocurrencies Bitcoin Blockchain Mining Ethereum…"/>
          <p:cNvSpPr txBox="1"/>
          <p:nvPr/>
        </p:nvSpPr>
        <p:spPr>
          <a:xfrm>
            <a:off x="146896" y="2866999"/>
            <a:ext cx="2342020" cy="252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800">
                <a:solidFill>
                  <a:srgbClr val="C00000"/>
                </a:solidFill>
              </a:defRPr>
            </a:pPr>
            <a:r>
              <a:rPr b="0" sz="2000"/>
              <a:t>Cryptocurrencies</a:t>
            </a:r>
            <a:br>
              <a:rPr b="0" sz="2000"/>
            </a:br>
            <a:r>
              <a:rPr b="0" sz="2000"/>
              <a:t>Bitcoin Blockchain</a:t>
            </a:r>
            <a:br>
              <a:rPr b="0" sz="2000"/>
            </a:br>
            <a:r>
              <a:rPr b="0" sz="2000"/>
              <a:t>Mining</a:t>
            </a:r>
            <a:br>
              <a:rPr b="0" sz="2000"/>
            </a:br>
            <a:r>
              <a:rPr b="0" sz="2000"/>
              <a:t>Ethereum</a:t>
            </a:r>
            <a:endParaRPr b="0" sz="2000"/>
          </a:p>
          <a:p>
            <a:pPr>
              <a:defRPr b="1" sz="2800">
                <a:solidFill>
                  <a:srgbClr val="C00000"/>
                </a:solidFill>
              </a:defRPr>
            </a:pPr>
            <a:r>
              <a:rPr b="0" sz="2000"/>
              <a:t>Digital Wallets</a:t>
            </a:r>
            <a:br>
              <a:rPr b="0" sz="2000"/>
            </a:br>
            <a:r>
              <a:rPr b="0" sz="2000"/>
              <a:t>Smart Contracts</a:t>
            </a:r>
            <a:endParaRPr b="0" sz="2000"/>
          </a:p>
          <a:p>
            <a:pPr>
              <a:defRPr b="1" sz="2800">
                <a:solidFill>
                  <a:srgbClr val="C00000"/>
                </a:solidFill>
              </a:defRPr>
            </a:pPr>
            <a:r>
              <a:rPr b="0" sz="2000"/>
              <a:t>Permissioned Ledgers</a:t>
            </a:r>
            <a:br>
              <a:rPr b="0" sz="2000"/>
            </a:br>
            <a:r>
              <a:rPr b="0" sz="2000"/>
              <a:t>Digital Signing</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8" name="1*EBdlbLK7xC1kxLen8GLMVA.png" descr="1*EBdlbLK7xC1kxLen8GLMVA.png"/>
          <p:cNvPicPr>
            <a:picLocks noChangeAspect="1"/>
          </p:cNvPicPr>
          <p:nvPr/>
        </p:nvPicPr>
        <p:blipFill>
          <a:blip r:embed="rId2">
            <a:extLst/>
          </a:blip>
          <a:stretch>
            <a:fillRect/>
          </a:stretch>
        </p:blipFill>
        <p:spPr>
          <a:xfrm>
            <a:off x="3905250" y="722312"/>
            <a:ext cx="5010150" cy="2238376"/>
          </a:xfrm>
          <a:prstGeom prst="rect">
            <a:avLst/>
          </a:prstGeom>
          <a:ln w="12700">
            <a:miter lim="400000"/>
          </a:ln>
        </p:spPr>
      </p:pic>
      <p:sp>
        <p:nvSpPr>
          <p:cNvPr id="359" name="Hyperledger Fabric"/>
          <p:cNvSpPr txBox="1"/>
          <p:nvPr>
            <p:ph type="title" idx="4294967295"/>
          </p:nvPr>
        </p:nvSpPr>
        <p:spPr>
          <a:xfrm>
            <a:off x="23812" y="239713"/>
            <a:ext cx="5915026" cy="487363"/>
          </a:xfrm>
          <a:prstGeom prst="rect">
            <a:avLst/>
          </a:prstGeom>
        </p:spPr>
        <p:txBody>
          <a:bodyPr lIns="25716" tIns="25716" rIns="25716" bIns="25716"/>
          <a:lstStyle>
            <a:lvl1pPr algn="ctr" defTabSz="905255">
              <a:defRPr b="0" sz="2772">
                <a:solidFill>
                  <a:srgbClr val="000000"/>
                </a:solidFill>
              </a:defRPr>
            </a:lvl1pPr>
          </a:lstStyle>
          <a:p>
            <a:pPr/>
            <a:r>
              <a:t>Hyperledger Fabric</a:t>
            </a:r>
          </a:p>
        </p:txBody>
      </p:sp>
      <p:pic>
        <p:nvPicPr>
          <p:cNvPr id="360" name="Hyperledger-Vs-Ethereum.png" descr="Hyperledger-Vs-Ethereum.png"/>
          <p:cNvPicPr>
            <a:picLocks noChangeAspect="1"/>
          </p:cNvPicPr>
          <p:nvPr/>
        </p:nvPicPr>
        <p:blipFill>
          <a:blip r:embed="rId3">
            <a:extLst/>
          </a:blip>
          <a:stretch>
            <a:fillRect/>
          </a:stretch>
        </p:blipFill>
        <p:spPr>
          <a:xfrm>
            <a:off x="-107950" y="0"/>
            <a:ext cx="5715000" cy="5715000"/>
          </a:xfrm>
          <a:prstGeom prst="rect">
            <a:avLst/>
          </a:prstGeom>
          <a:ln w="12700">
            <a:miter lim="400000"/>
          </a:ln>
        </p:spPr>
      </p:pic>
      <p:sp>
        <p:nvSpPr>
          <p:cNvPr id="361" name="Key features:…"/>
          <p:cNvSpPr txBox="1"/>
          <p:nvPr/>
        </p:nvSpPr>
        <p:spPr>
          <a:xfrm>
            <a:off x="5815012" y="3162299"/>
            <a:ext cx="2884488" cy="2047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200">
                <a:latin typeface="Arial Narrow"/>
                <a:ea typeface="Arial Narrow"/>
                <a:cs typeface="Arial Narrow"/>
                <a:sym typeface="Arial Narrow"/>
              </a:defRPr>
            </a:pPr>
            <a:r>
              <a:t>Key features: </a:t>
            </a:r>
          </a:p>
          <a:p>
            <a:pPr defTabSz="457200">
              <a:defRPr sz="1200">
                <a:latin typeface="Arial Narrow"/>
                <a:ea typeface="Arial Narrow"/>
                <a:cs typeface="Arial Narrow"/>
                <a:sym typeface="Arial Narrow"/>
              </a:defRPr>
            </a:pPr>
          </a:p>
          <a:p>
            <a:pPr marL="120315" indent="-120315" defTabSz="457200">
              <a:buSzPct val="100000"/>
              <a:buChar char="•"/>
              <a:defRPr sz="1200">
                <a:latin typeface="Arial Narrow"/>
                <a:ea typeface="Arial Narrow"/>
                <a:cs typeface="Arial Narrow"/>
                <a:sym typeface="Arial Narrow"/>
              </a:defRPr>
            </a:pPr>
            <a:r>
              <a:t>Private and permissioned. </a:t>
            </a:r>
          </a:p>
          <a:p>
            <a:pPr marL="120315" indent="-120315" defTabSz="457200">
              <a:buSzPct val="100000"/>
              <a:buChar char="•"/>
              <a:defRPr sz="1200">
                <a:latin typeface="Arial Narrow"/>
                <a:ea typeface="Arial Narrow"/>
                <a:cs typeface="Arial Narrow"/>
                <a:sym typeface="Arial Narrow"/>
              </a:defRPr>
            </a:pPr>
            <a:r>
              <a:t>Peers: Docker components, and provide multiagency approach for consensus.</a:t>
            </a:r>
          </a:p>
          <a:p>
            <a:pPr marL="120315" indent="-120315" defTabSz="457200">
              <a:buSzPct val="100000"/>
              <a:buChar char="•"/>
              <a:defRPr sz="1200">
                <a:latin typeface="Arial Narrow"/>
                <a:ea typeface="Arial Narrow"/>
                <a:cs typeface="Arial Narrow"/>
                <a:sym typeface="Arial Narrow"/>
              </a:defRPr>
            </a:pPr>
            <a:r>
              <a:t>All users log on through valid membership service provider.</a:t>
            </a:r>
          </a:p>
          <a:p>
            <a:pPr marL="120315" indent="-120315" defTabSz="457200">
              <a:buSzPct val="100000"/>
              <a:buChar char="•"/>
              <a:defRPr sz="1200">
                <a:latin typeface="Arial Narrow"/>
                <a:ea typeface="Arial Narrow"/>
                <a:cs typeface="Arial Narrow"/>
                <a:sym typeface="Arial Narrow"/>
              </a:defRPr>
            </a:pPr>
            <a:r>
              <a:t>Assets have key-pairs (binary or JSON).</a:t>
            </a:r>
          </a:p>
          <a:p>
            <a:pPr marL="120315" indent="-120315" defTabSz="457200">
              <a:buSzPct val="100000"/>
              <a:buChar char="•"/>
              <a:defRPr sz="1200">
                <a:latin typeface="Arial Narrow"/>
                <a:ea typeface="Arial Narrow"/>
                <a:cs typeface="Arial Narrow"/>
                <a:sym typeface="Arial Narrow"/>
              </a:defRPr>
            </a:pPr>
            <a:r>
              <a:t>Chaincode: Smart contracts to handle transactions.</a:t>
            </a:r>
          </a:p>
          <a:p>
            <a:pPr marL="120315" indent="-120315" defTabSz="457200">
              <a:buSzPct val="100000"/>
              <a:buChar char="•"/>
              <a:defRPr sz="1200">
                <a:latin typeface="Arial Narrow"/>
                <a:ea typeface="Arial Narrow"/>
                <a:cs typeface="Arial Narrow"/>
                <a:sym typeface="Arial Narrow"/>
              </a:defRPr>
            </a:pPr>
            <a:r>
              <a:t>Privacy: Channels and private data.</a:t>
            </a:r>
          </a:p>
        </p:txBody>
      </p:sp>
      <p:grpSp>
        <p:nvGrpSpPr>
          <p:cNvPr id="364" name="Screenshot 2020-03-20 at 07.48.51.png"/>
          <p:cNvGrpSpPr/>
          <p:nvPr/>
        </p:nvGrpSpPr>
        <p:grpSpPr>
          <a:xfrm>
            <a:off x="-106363" y="506413"/>
            <a:ext cx="9021764" cy="4151313"/>
            <a:chOff x="0" y="0"/>
            <a:chExt cx="9021763" cy="4151312"/>
          </a:xfrm>
        </p:grpSpPr>
        <p:pic>
          <p:nvPicPr>
            <p:cNvPr id="362" name="Screenshot 2020-03-20 at 07.48.51.png" descr="Screenshot 2020-03-20 at 07.48.51.png"/>
            <p:cNvPicPr>
              <a:picLocks noChangeAspect="1"/>
            </p:cNvPicPr>
            <p:nvPr/>
          </p:nvPicPr>
          <p:blipFill>
            <a:blip r:embed="rId4">
              <a:extLst/>
            </a:blip>
            <a:stretch>
              <a:fillRect/>
            </a:stretch>
          </p:blipFill>
          <p:spPr>
            <a:xfrm>
              <a:off x="191952" y="195271"/>
              <a:ext cx="8637859" cy="3724158"/>
            </a:xfrm>
            <a:prstGeom prst="rect">
              <a:avLst/>
            </a:prstGeom>
            <a:ln w="12700" cap="flat">
              <a:noFill/>
              <a:miter lim="400000"/>
            </a:ln>
            <a:effectLst/>
          </p:spPr>
        </p:pic>
        <p:pic>
          <p:nvPicPr>
            <p:cNvPr id="363" name="Screenshot 2020-03-20 at 07.48.51.png" descr="Screenshot 2020-03-20 at 07.48.51.png"/>
            <p:cNvPicPr>
              <a:picLocks noChangeAspect="1"/>
            </p:cNvPicPr>
            <p:nvPr/>
          </p:nvPicPr>
          <p:blipFill>
            <a:blip r:embed="rId5">
              <a:extLst/>
            </a:blip>
            <a:stretch>
              <a:fillRect/>
            </a:stretch>
          </p:blipFill>
          <p:spPr>
            <a:xfrm>
              <a:off x="0" y="0"/>
              <a:ext cx="9021764" cy="4151313"/>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60"/>
                                        </p:tgtEl>
                                        <p:attrNameLst>
                                          <p:attrName>style.visibility</p:attrName>
                                        </p:attrNameLst>
                                      </p:cBhvr>
                                      <p:to>
                                        <p:strVal val="visible"/>
                                      </p:to>
                                    </p:set>
                                    <p:anim calcmode="lin" valueType="num">
                                      <p:cBhvr>
                                        <p:cTn id="7" dur="1000" fill="hold"/>
                                        <p:tgtEl>
                                          <p:spTgt spid="360"/>
                                        </p:tgtEl>
                                        <p:attrNameLst>
                                          <p:attrName>ppt_x</p:attrName>
                                        </p:attrNameLst>
                                      </p:cBhvr>
                                      <p:tavLst>
                                        <p:tav tm="0">
                                          <p:val>
                                            <p:strVal val="0-#ppt_w/2"/>
                                          </p:val>
                                        </p:tav>
                                        <p:tav tm="100000">
                                          <p:val>
                                            <p:strVal val="#ppt_x"/>
                                          </p:val>
                                        </p:tav>
                                      </p:tavLst>
                                    </p:anim>
                                    <p:anim calcmode="lin" valueType="num">
                                      <p:cBhvr>
                                        <p:cTn id="8" dur="1000" fill="hold"/>
                                        <p:tgtEl>
                                          <p:spTgt spid="36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364"/>
                                        </p:tgtEl>
                                        <p:attrNameLst>
                                          <p:attrName>style.visibility</p:attrName>
                                        </p:attrNameLst>
                                      </p:cBhvr>
                                      <p:to>
                                        <p:strVal val="visible"/>
                                      </p:to>
                                    </p:set>
                                    <p:anim calcmode="lin" valueType="num">
                                      <p:cBhvr>
                                        <p:cTn id="13" dur="1000" fill="hold"/>
                                        <p:tgtEl>
                                          <p:spTgt spid="364"/>
                                        </p:tgtEl>
                                        <p:attrNameLst>
                                          <p:attrName>ppt_x</p:attrName>
                                        </p:attrNameLst>
                                      </p:cBhvr>
                                      <p:tavLst>
                                        <p:tav tm="0">
                                          <p:val>
                                            <p:strVal val="0-#ppt_w/2"/>
                                          </p:val>
                                        </p:tav>
                                        <p:tav tm="100000">
                                          <p:val>
                                            <p:strVal val="#ppt_x"/>
                                          </p:val>
                                        </p:tav>
                                      </p:tavLst>
                                    </p:anim>
                                    <p:anim calcmode="lin" valueType="num">
                                      <p:cBhvr>
                                        <p:cTn id="14" dur="1000" fill="hold"/>
                                        <p:tgtEl>
                                          <p:spTgt spid="3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4" grpId="2"/>
      <p:bldP build="whole" bldLvl="1" animBg="1" rev="0" advAuto="0" spid="360"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Title 1"/>
          <p:cNvSpPr txBox="1"/>
          <p:nvPr>
            <p:ph type="title"/>
          </p:nvPr>
        </p:nvSpPr>
        <p:spPr>
          <a:xfrm>
            <a:off x="1818083" y="212222"/>
            <a:ext cx="5316355" cy="1790701"/>
          </a:xfrm>
          <a:prstGeom prst="rect">
            <a:avLst/>
          </a:prstGeom>
        </p:spPr>
        <p:txBody>
          <a:bodyPr/>
          <a:lstStyle/>
          <a:p>
            <a:pPr>
              <a:defRPr sz="4000">
                <a:solidFill>
                  <a:srgbClr val="C00000"/>
                </a:solidFill>
              </a:defRPr>
            </a:pPr>
            <a:r>
              <a:rPr b="1">
                <a:latin typeface="+mj-lt"/>
                <a:ea typeface="+mj-ea"/>
                <a:cs typeface="+mj-cs"/>
                <a:sym typeface="Calibri"/>
              </a:rPr>
              <a:t>Blockchain: </a:t>
            </a:r>
            <a:r>
              <a:t>Digital Signing</a:t>
            </a:r>
          </a:p>
        </p:txBody>
      </p:sp>
      <p:sp>
        <p:nvSpPr>
          <p:cNvPr id="367" name="Subtitle 2"/>
          <p:cNvSpPr txBox="1"/>
          <p:nvPr>
            <p:ph type="body" sz="quarter" idx="1"/>
          </p:nvPr>
        </p:nvSpPr>
        <p:spPr>
          <a:xfrm>
            <a:off x="1143000" y="2002922"/>
            <a:ext cx="6858000" cy="1241822"/>
          </a:xfrm>
          <a:prstGeom prst="rect">
            <a:avLst/>
          </a:prstGeom>
        </p:spPr>
        <p:txBody>
          <a:bodyPr/>
          <a:lstStyle/>
          <a:p>
            <a:pPr/>
            <a:r>
              <a:t>Prof Bill Buchanan OBE FRSE</a:t>
            </a:r>
          </a:p>
        </p:txBody>
      </p:sp>
      <p:pic>
        <p:nvPicPr>
          <p:cNvPr id="368" name="Picture 3" descr="Picture 3"/>
          <p:cNvPicPr>
            <a:picLocks noChangeAspect="1"/>
          </p:cNvPicPr>
          <p:nvPr/>
        </p:nvPicPr>
        <p:blipFill>
          <a:blip r:embed="rId2">
            <a:extLst/>
          </a:blip>
          <a:stretch>
            <a:fillRect/>
          </a:stretch>
        </p:blipFill>
        <p:spPr>
          <a:xfrm>
            <a:off x="167877" y="462823"/>
            <a:ext cx="1650207" cy="2350295"/>
          </a:xfrm>
          <a:prstGeom prst="rect">
            <a:avLst/>
          </a:prstGeom>
          <a:ln w="12700">
            <a:miter lim="400000"/>
          </a:ln>
        </p:spPr>
      </p:pic>
      <p:pic>
        <p:nvPicPr>
          <p:cNvPr id="369" name="Picture 4" descr="Picture 4"/>
          <p:cNvPicPr>
            <a:picLocks noChangeAspect="1"/>
          </p:cNvPicPr>
          <p:nvPr/>
        </p:nvPicPr>
        <p:blipFill>
          <a:blip r:embed="rId3">
            <a:extLst/>
          </a:blip>
          <a:stretch>
            <a:fillRect/>
          </a:stretch>
        </p:blipFill>
        <p:spPr>
          <a:xfrm>
            <a:off x="7325916" y="454544"/>
            <a:ext cx="1650207" cy="2321720"/>
          </a:xfrm>
          <a:prstGeom prst="rect">
            <a:avLst/>
          </a:prstGeom>
          <a:ln w="12700">
            <a:miter lim="400000"/>
          </a:ln>
        </p:spPr>
      </p:pic>
      <p:pic>
        <p:nvPicPr>
          <p:cNvPr id="370" name="Picture 5" descr="Picture 5"/>
          <p:cNvPicPr>
            <a:picLocks noChangeAspect="1"/>
          </p:cNvPicPr>
          <p:nvPr/>
        </p:nvPicPr>
        <p:blipFill>
          <a:blip r:embed="rId4">
            <a:extLst/>
          </a:blip>
          <a:stretch>
            <a:fillRect/>
          </a:stretch>
        </p:blipFill>
        <p:spPr>
          <a:xfrm>
            <a:off x="3949089" y="3551300"/>
            <a:ext cx="1245821" cy="1754982"/>
          </a:xfrm>
          <a:prstGeom prst="rect">
            <a:avLst/>
          </a:prstGeom>
          <a:ln w="12700">
            <a:miter lim="400000"/>
          </a:ln>
        </p:spPr>
      </p:pic>
      <p:pic>
        <p:nvPicPr>
          <p:cNvPr id="371" name="Picture 6" descr="Picture 6"/>
          <p:cNvPicPr>
            <a:picLocks noChangeAspect="1"/>
          </p:cNvPicPr>
          <p:nvPr/>
        </p:nvPicPr>
        <p:blipFill>
          <a:blip r:embed="rId5">
            <a:extLst/>
          </a:blip>
          <a:stretch>
            <a:fillRect/>
          </a:stretch>
        </p:blipFill>
        <p:spPr>
          <a:xfrm>
            <a:off x="7048712" y="4385528"/>
            <a:ext cx="2599661" cy="1299831"/>
          </a:xfrm>
          <a:prstGeom prst="rect">
            <a:avLst/>
          </a:prstGeom>
          <a:ln w="12700">
            <a:miter lim="400000"/>
          </a:ln>
        </p:spPr>
      </p:pic>
      <p:sp>
        <p:nvSpPr>
          <p:cNvPr id="372" name="Rectangle 7"/>
          <p:cNvSpPr/>
          <p:nvPr/>
        </p:nvSpPr>
        <p:spPr>
          <a:xfrm>
            <a:off x="2552063" y="2958405"/>
            <a:ext cx="4039874" cy="376555"/>
          </a:xfrm>
          <a:prstGeom prst="rect">
            <a:avLst/>
          </a:prstGeom>
          <a:solidFill>
            <a:srgbClr val="C00000"/>
          </a:solidFill>
          <a:ln w="3175">
            <a:solidFill>
              <a:srgbClr val="000000"/>
            </a:solidFill>
            <a:miter/>
          </a:ln>
          <a:extLst>
            <a:ext uri="{C572A759-6A51-4108-AA02-DFA0A04FC94B}">
              <ma14:wrappingTextBoxFlag xmlns:ma14="http://schemas.microsoft.com/office/mac/drawingml/2011/main" val="1"/>
            </a:ext>
          </a:extLst>
        </p:spPr>
        <p:txBody>
          <a:bodyPr lIns="34289" tIns="34289" rIns="34289" bIns="34289" anchor="ctr">
            <a:spAutoFit/>
          </a:bodyPr>
          <a:lstStyle>
            <a:lvl1pPr algn="ctr" defTabSz="762000">
              <a:defRPr b="1" sz="2000">
                <a:solidFill>
                  <a:srgbClr val="FFFFFF"/>
                </a:solidFill>
              </a:defRPr>
            </a:lvl1pPr>
          </a:lstStyle>
          <a:p>
            <a:pPr/>
            <a:r>
              <a:t>https://asecuritysite.com</a:t>
            </a:r>
          </a:p>
        </p:txBody>
      </p:sp>
      <p:sp>
        <p:nvSpPr>
          <p:cNvPr id="373" name="Cryptocurrencies Bitcoin Blockchain Mining Ethereum…"/>
          <p:cNvSpPr txBox="1"/>
          <p:nvPr/>
        </p:nvSpPr>
        <p:spPr>
          <a:xfrm>
            <a:off x="146896" y="2866999"/>
            <a:ext cx="2342020" cy="252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800">
                <a:solidFill>
                  <a:srgbClr val="C00000"/>
                </a:solidFill>
              </a:defRPr>
            </a:pPr>
            <a:r>
              <a:rPr b="0" sz="2000"/>
              <a:t>Cryptocurrencies</a:t>
            </a:r>
            <a:br>
              <a:rPr b="0" sz="2000"/>
            </a:br>
            <a:r>
              <a:rPr b="0" sz="2000"/>
              <a:t>Bitcoin Blockchain</a:t>
            </a:r>
            <a:br>
              <a:rPr b="0" sz="2000"/>
            </a:br>
            <a:r>
              <a:rPr b="0" sz="2000"/>
              <a:t>Mining</a:t>
            </a:r>
            <a:br>
              <a:rPr b="0" sz="2000"/>
            </a:br>
            <a:r>
              <a:rPr b="0" sz="2000"/>
              <a:t>Ethereum</a:t>
            </a:r>
            <a:endParaRPr b="0" sz="2000"/>
          </a:p>
          <a:p>
            <a:pPr>
              <a:defRPr b="1" sz="2800">
                <a:solidFill>
                  <a:srgbClr val="C00000"/>
                </a:solidFill>
              </a:defRPr>
            </a:pPr>
            <a:r>
              <a:rPr b="0" sz="2000"/>
              <a:t>Digital Wallets</a:t>
            </a:r>
            <a:br>
              <a:rPr b="0" sz="2000"/>
            </a:br>
            <a:r>
              <a:rPr b="0" sz="2000"/>
              <a:t>Smart Contracts</a:t>
            </a:r>
            <a:endParaRPr b="0" sz="2000"/>
          </a:p>
          <a:p>
            <a:pPr>
              <a:defRPr b="1" sz="2800">
                <a:solidFill>
                  <a:srgbClr val="C00000"/>
                </a:solidFill>
              </a:defRPr>
            </a:pPr>
            <a:r>
              <a:rPr b="0" sz="2000"/>
              <a:t>Permissioned Ledgers</a:t>
            </a:r>
            <a:br>
              <a:rPr b="0" sz="2000"/>
            </a:br>
            <a:r>
              <a:rPr b="0" sz="2000"/>
              <a:t>Digital Signing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itle 1"/>
          <p:cNvSpPr txBox="1"/>
          <p:nvPr>
            <p:ph type="title"/>
          </p:nvPr>
        </p:nvSpPr>
        <p:spPr>
          <a:prstGeom prst="rect">
            <a:avLst/>
          </a:prstGeom>
        </p:spPr>
        <p:txBody>
          <a:bodyPr/>
          <a:lstStyle/>
          <a:p>
            <a:pPr/>
            <a:r>
              <a:t>Digital ID (DID) - did:key method</a:t>
            </a:r>
          </a:p>
        </p:txBody>
      </p:sp>
      <p:pic>
        <p:nvPicPr>
          <p:cNvPr id="376" name="Content Placeholder 10" descr="Content Placeholder 10"/>
          <p:cNvPicPr>
            <a:picLocks noChangeAspect="1"/>
          </p:cNvPicPr>
          <p:nvPr/>
        </p:nvPicPr>
        <p:blipFill>
          <a:blip r:embed="rId2">
            <a:extLst/>
          </a:blip>
          <a:stretch>
            <a:fillRect/>
          </a:stretch>
        </p:blipFill>
        <p:spPr>
          <a:xfrm>
            <a:off x="368300" y="717850"/>
            <a:ext cx="7493000" cy="2171701"/>
          </a:xfrm>
          <a:prstGeom prst="rect">
            <a:avLst/>
          </a:prstGeom>
          <a:ln w="12700">
            <a:miter lim="400000"/>
          </a:ln>
        </p:spPr>
      </p:pic>
      <p:pic>
        <p:nvPicPr>
          <p:cNvPr id="377" name="Picture 2" descr="Picture 2"/>
          <p:cNvPicPr>
            <a:picLocks noChangeAspect="1"/>
          </p:cNvPicPr>
          <p:nvPr/>
        </p:nvPicPr>
        <p:blipFill>
          <a:blip r:embed="rId3">
            <a:extLst/>
          </a:blip>
          <a:stretch>
            <a:fillRect/>
          </a:stretch>
        </p:blipFill>
        <p:spPr>
          <a:xfrm>
            <a:off x="114650" y="2690995"/>
            <a:ext cx="7037289" cy="2804862"/>
          </a:xfrm>
          <a:prstGeom prst="rect">
            <a:avLst/>
          </a:prstGeom>
          <a:ln w="12700">
            <a:miter lim="400000"/>
          </a:ln>
        </p:spPr>
      </p:pic>
      <p:pic>
        <p:nvPicPr>
          <p:cNvPr id="378" name="Picture 13" descr="Picture 13"/>
          <p:cNvPicPr>
            <a:picLocks noChangeAspect="1"/>
          </p:cNvPicPr>
          <p:nvPr/>
        </p:nvPicPr>
        <p:blipFill>
          <a:blip r:embed="rId4">
            <a:extLst/>
          </a:blip>
          <a:stretch>
            <a:fillRect/>
          </a:stretch>
        </p:blipFill>
        <p:spPr>
          <a:xfrm>
            <a:off x="4283967" y="625252"/>
            <a:ext cx="4745384" cy="495379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378"/>
                                        </p:tgtEl>
                                        <p:attrNameLst>
                                          <p:attrName>style.visibility</p:attrName>
                                        </p:attrNameLst>
                                      </p:cBhvr>
                                      <p:to>
                                        <p:strVal val="visible"/>
                                      </p:to>
                                    </p:set>
                                    <p:anim calcmode="lin" valueType="num">
                                      <p:cBhvr>
                                        <p:cTn id="7" dur="500" fill="hold"/>
                                        <p:tgtEl>
                                          <p:spTgt spid="378"/>
                                        </p:tgtEl>
                                        <p:attrNameLst>
                                          <p:attrName>ppt_x</p:attrName>
                                        </p:attrNameLst>
                                      </p:cBhvr>
                                      <p:tavLst>
                                        <p:tav tm="0">
                                          <p:val>
                                            <p:strVal val="#ppt_x"/>
                                          </p:val>
                                        </p:tav>
                                        <p:tav tm="100000">
                                          <p:val>
                                            <p:strVal val="#ppt_x"/>
                                          </p:val>
                                        </p:tav>
                                      </p:tavLst>
                                    </p:anim>
                                    <p:anim calcmode="lin" valueType="num">
                                      <p:cBhvr>
                                        <p:cTn id="8" dur="500" fill="hold"/>
                                        <p:tgtEl>
                                          <p:spTgt spid="3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8"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0" name="Title 1"/>
          <p:cNvSpPr txBox="1"/>
          <p:nvPr>
            <p:ph type="title"/>
          </p:nvPr>
        </p:nvSpPr>
        <p:spPr>
          <a:prstGeom prst="rect">
            <a:avLst/>
          </a:prstGeom>
        </p:spPr>
        <p:txBody>
          <a:bodyPr/>
          <a:lstStyle/>
          <a:p>
            <a:pPr/>
            <a:r>
              <a:t>QR Code Generation</a:t>
            </a:r>
          </a:p>
        </p:txBody>
      </p:sp>
      <p:pic>
        <p:nvPicPr>
          <p:cNvPr id="381" name="Content Placeholder 6" descr="Content Placeholder 6"/>
          <p:cNvPicPr>
            <a:picLocks noChangeAspect="1"/>
          </p:cNvPicPr>
          <p:nvPr/>
        </p:nvPicPr>
        <p:blipFill>
          <a:blip r:embed="rId2">
            <a:extLst/>
          </a:blip>
          <a:stretch>
            <a:fillRect/>
          </a:stretch>
        </p:blipFill>
        <p:spPr>
          <a:xfrm>
            <a:off x="467543" y="971550"/>
            <a:ext cx="3754330" cy="3771900"/>
          </a:xfrm>
          <a:prstGeom prst="rect">
            <a:avLst/>
          </a:prstGeom>
          <a:ln w="12700">
            <a:miter lim="400000"/>
          </a:ln>
        </p:spPr>
      </p:pic>
      <p:sp>
        <p:nvSpPr>
          <p:cNvPr id="382" name="TextBox 8"/>
          <p:cNvSpPr txBox="1"/>
          <p:nvPr/>
        </p:nvSpPr>
        <p:spPr>
          <a:xfrm>
            <a:off x="528269" y="5089747"/>
            <a:ext cx="4543624"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u="sng">
                <a:solidFill>
                  <a:srgbClr val="0000FF"/>
                </a:solidFill>
                <a:uFill>
                  <a:solidFill>
                    <a:srgbClr val="0000FF"/>
                  </a:solidFill>
                </a:uFill>
                <a:hlinkClick r:id="rId3" invalidUrl="" action="" tgtFrame="" tooltip="" history="1" highlightClick="0" endSnd="0"/>
              </a:rPr>
              <a:t>https://asecuritysite.com/powershell/qr2</a:t>
            </a:r>
            <a:r>
              <a:t> </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Title 1"/>
          <p:cNvSpPr txBox="1"/>
          <p:nvPr>
            <p:ph type="title"/>
          </p:nvPr>
        </p:nvSpPr>
        <p:spPr>
          <a:prstGeom prst="rect">
            <a:avLst/>
          </a:prstGeom>
        </p:spPr>
        <p:txBody>
          <a:bodyPr/>
          <a:lstStyle/>
          <a:p>
            <a:pPr/>
            <a:r>
              <a:t>Digital Signing</a:t>
            </a:r>
          </a:p>
        </p:txBody>
      </p:sp>
      <p:pic>
        <p:nvPicPr>
          <p:cNvPr id="385" name="Picture 12" descr="Picture 12"/>
          <p:cNvPicPr>
            <a:picLocks noChangeAspect="1"/>
          </p:cNvPicPr>
          <p:nvPr/>
        </p:nvPicPr>
        <p:blipFill>
          <a:blip r:embed="rId2">
            <a:extLst/>
          </a:blip>
          <a:stretch>
            <a:fillRect/>
          </a:stretch>
        </p:blipFill>
        <p:spPr>
          <a:xfrm>
            <a:off x="2267743" y="5881835"/>
            <a:ext cx="6184901" cy="1689101"/>
          </a:xfrm>
          <a:prstGeom prst="rect">
            <a:avLst/>
          </a:prstGeom>
          <a:ln w="12700">
            <a:miter lim="400000"/>
          </a:ln>
        </p:spPr>
      </p:pic>
      <p:pic>
        <p:nvPicPr>
          <p:cNvPr id="386" name="Picture 17" descr="Picture 17"/>
          <p:cNvPicPr>
            <a:picLocks noChangeAspect="1"/>
          </p:cNvPicPr>
          <p:nvPr/>
        </p:nvPicPr>
        <p:blipFill>
          <a:blip r:embed="rId3">
            <a:extLst/>
          </a:blip>
          <a:stretch>
            <a:fillRect/>
          </a:stretch>
        </p:blipFill>
        <p:spPr>
          <a:xfrm>
            <a:off x="228600" y="883021"/>
            <a:ext cx="7772400" cy="3948959"/>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itle 1"/>
          <p:cNvSpPr txBox="1"/>
          <p:nvPr>
            <p:ph type="title"/>
          </p:nvPr>
        </p:nvSpPr>
        <p:spPr>
          <a:xfrm>
            <a:off x="1818083" y="212222"/>
            <a:ext cx="5316355" cy="1790701"/>
          </a:xfrm>
          <a:prstGeom prst="rect">
            <a:avLst/>
          </a:prstGeom>
        </p:spPr>
        <p:txBody>
          <a:bodyPr/>
          <a:lstStyle>
            <a:lvl1pPr>
              <a:defRPr b="1" sz="4000">
                <a:solidFill>
                  <a:srgbClr val="C00000"/>
                </a:solidFill>
                <a:latin typeface="+mj-lt"/>
                <a:ea typeface="+mj-ea"/>
                <a:cs typeface="+mj-cs"/>
                <a:sym typeface="Calibri"/>
              </a:defRPr>
            </a:lvl1pPr>
          </a:lstStyle>
          <a:p>
            <a:pPr>
              <a:defRPr b="0">
                <a:latin typeface="Calibri Light"/>
                <a:ea typeface="Calibri Light"/>
                <a:cs typeface="Calibri Light"/>
                <a:sym typeface="Calibri Light"/>
              </a:defRPr>
            </a:pPr>
            <a:r>
              <a:rPr b="1">
                <a:latin typeface="+mj-lt"/>
                <a:ea typeface="+mj-ea"/>
                <a:cs typeface="+mj-cs"/>
                <a:sym typeface="Calibri"/>
              </a:rPr>
              <a:t>Blockchain</a:t>
            </a:r>
          </a:p>
        </p:txBody>
      </p:sp>
      <p:sp>
        <p:nvSpPr>
          <p:cNvPr id="389" name="Subtitle 2"/>
          <p:cNvSpPr txBox="1"/>
          <p:nvPr>
            <p:ph type="body" sz="quarter" idx="1"/>
          </p:nvPr>
        </p:nvSpPr>
        <p:spPr>
          <a:xfrm>
            <a:off x="1143000" y="2002922"/>
            <a:ext cx="6858000" cy="1241822"/>
          </a:xfrm>
          <a:prstGeom prst="rect">
            <a:avLst/>
          </a:prstGeom>
        </p:spPr>
        <p:txBody>
          <a:bodyPr/>
          <a:lstStyle/>
          <a:p>
            <a:pPr/>
            <a:r>
              <a:t>Prof Bill Buchanan OBE FRSE</a:t>
            </a:r>
          </a:p>
        </p:txBody>
      </p:sp>
      <p:pic>
        <p:nvPicPr>
          <p:cNvPr id="390" name="Picture 3" descr="Picture 3"/>
          <p:cNvPicPr>
            <a:picLocks noChangeAspect="1"/>
          </p:cNvPicPr>
          <p:nvPr/>
        </p:nvPicPr>
        <p:blipFill>
          <a:blip r:embed="rId2">
            <a:extLst/>
          </a:blip>
          <a:stretch>
            <a:fillRect/>
          </a:stretch>
        </p:blipFill>
        <p:spPr>
          <a:xfrm>
            <a:off x="167877" y="462823"/>
            <a:ext cx="1650207" cy="2350295"/>
          </a:xfrm>
          <a:prstGeom prst="rect">
            <a:avLst/>
          </a:prstGeom>
          <a:ln w="12700">
            <a:miter lim="400000"/>
          </a:ln>
        </p:spPr>
      </p:pic>
      <p:pic>
        <p:nvPicPr>
          <p:cNvPr id="391" name="Picture 4" descr="Picture 4"/>
          <p:cNvPicPr>
            <a:picLocks noChangeAspect="1"/>
          </p:cNvPicPr>
          <p:nvPr/>
        </p:nvPicPr>
        <p:blipFill>
          <a:blip r:embed="rId3">
            <a:extLst/>
          </a:blip>
          <a:stretch>
            <a:fillRect/>
          </a:stretch>
        </p:blipFill>
        <p:spPr>
          <a:xfrm>
            <a:off x="7325916" y="454544"/>
            <a:ext cx="1650207" cy="2321720"/>
          </a:xfrm>
          <a:prstGeom prst="rect">
            <a:avLst/>
          </a:prstGeom>
          <a:ln w="12700">
            <a:miter lim="400000"/>
          </a:ln>
        </p:spPr>
      </p:pic>
      <p:pic>
        <p:nvPicPr>
          <p:cNvPr id="392" name="Picture 5" descr="Picture 5"/>
          <p:cNvPicPr>
            <a:picLocks noChangeAspect="1"/>
          </p:cNvPicPr>
          <p:nvPr/>
        </p:nvPicPr>
        <p:blipFill>
          <a:blip r:embed="rId4">
            <a:extLst/>
          </a:blip>
          <a:stretch>
            <a:fillRect/>
          </a:stretch>
        </p:blipFill>
        <p:spPr>
          <a:xfrm>
            <a:off x="3949089" y="3551300"/>
            <a:ext cx="1245821" cy="1754982"/>
          </a:xfrm>
          <a:prstGeom prst="rect">
            <a:avLst/>
          </a:prstGeom>
          <a:ln w="12700">
            <a:miter lim="400000"/>
          </a:ln>
        </p:spPr>
      </p:pic>
      <p:pic>
        <p:nvPicPr>
          <p:cNvPr id="393" name="Picture 6" descr="Picture 6"/>
          <p:cNvPicPr>
            <a:picLocks noChangeAspect="1"/>
          </p:cNvPicPr>
          <p:nvPr/>
        </p:nvPicPr>
        <p:blipFill>
          <a:blip r:embed="rId5">
            <a:extLst/>
          </a:blip>
          <a:stretch>
            <a:fillRect/>
          </a:stretch>
        </p:blipFill>
        <p:spPr>
          <a:xfrm>
            <a:off x="7048712" y="4385528"/>
            <a:ext cx="2599661" cy="1299831"/>
          </a:xfrm>
          <a:prstGeom prst="rect">
            <a:avLst/>
          </a:prstGeom>
          <a:ln w="12700">
            <a:miter lim="400000"/>
          </a:ln>
        </p:spPr>
      </p:pic>
      <p:sp>
        <p:nvSpPr>
          <p:cNvPr id="394" name="Rectangle 7"/>
          <p:cNvSpPr/>
          <p:nvPr/>
        </p:nvSpPr>
        <p:spPr>
          <a:xfrm>
            <a:off x="2552063" y="2958405"/>
            <a:ext cx="4039874" cy="376555"/>
          </a:xfrm>
          <a:prstGeom prst="rect">
            <a:avLst/>
          </a:prstGeom>
          <a:solidFill>
            <a:srgbClr val="C00000"/>
          </a:solidFill>
          <a:ln w="3175">
            <a:solidFill>
              <a:srgbClr val="000000"/>
            </a:solidFill>
            <a:miter/>
          </a:ln>
          <a:extLst>
            <a:ext uri="{C572A759-6A51-4108-AA02-DFA0A04FC94B}">
              <ma14:wrappingTextBoxFlag xmlns:ma14="http://schemas.microsoft.com/office/mac/drawingml/2011/main" val="1"/>
            </a:ext>
          </a:extLst>
        </p:spPr>
        <p:txBody>
          <a:bodyPr lIns="34289" tIns="34289" rIns="34289" bIns="34289" anchor="ctr">
            <a:spAutoFit/>
          </a:bodyPr>
          <a:lstStyle>
            <a:lvl1pPr algn="ctr" defTabSz="762000">
              <a:defRPr b="1" sz="2000">
                <a:solidFill>
                  <a:srgbClr val="FFFFFF"/>
                </a:solidFill>
              </a:defRPr>
            </a:lvl1pPr>
          </a:lstStyle>
          <a:p>
            <a:pPr/>
            <a:r>
              <a:t>https://asecuritysite.com</a:t>
            </a:r>
          </a:p>
        </p:txBody>
      </p:sp>
      <p:sp>
        <p:nvSpPr>
          <p:cNvPr id="395" name="Cryptocurrencies Bitcoin Blockchain Mining Ethereum…"/>
          <p:cNvSpPr txBox="1"/>
          <p:nvPr/>
        </p:nvSpPr>
        <p:spPr>
          <a:xfrm>
            <a:off x="146896" y="2866999"/>
            <a:ext cx="2342020" cy="252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800">
                <a:solidFill>
                  <a:srgbClr val="C00000"/>
                </a:solidFill>
              </a:defRPr>
            </a:pPr>
            <a:r>
              <a:rPr b="0" sz="2000"/>
              <a:t>Cryptocurrencies</a:t>
            </a:r>
            <a:br>
              <a:rPr b="0" sz="2000"/>
            </a:br>
            <a:r>
              <a:rPr b="0" sz="2000"/>
              <a:t>Bitcoin Blockchain</a:t>
            </a:r>
            <a:br>
              <a:rPr b="0" sz="2000"/>
            </a:br>
            <a:r>
              <a:rPr b="0" sz="2000"/>
              <a:t>Mining</a:t>
            </a:r>
            <a:br>
              <a:rPr b="0" sz="2000"/>
            </a:br>
            <a:r>
              <a:rPr b="0" sz="2000"/>
              <a:t>Ethereum</a:t>
            </a:r>
            <a:endParaRPr b="0" sz="2000"/>
          </a:p>
          <a:p>
            <a:pPr>
              <a:defRPr b="1" sz="2800">
                <a:solidFill>
                  <a:srgbClr val="C00000"/>
                </a:solidFill>
              </a:defRPr>
            </a:pPr>
            <a:r>
              <a:rPr b="0" sz="2000"/>
              <a:t>Digital Wallets</a:t>
            </a:r>
            <a:br>
              <a:rPr b="0" sz="2000"/>
            </a:br>
            <a:r>
              <a:rPr b="0" sz="2000"/>
              <a:t>Smart Contracts</a:t>
            </a:r>
            <a:endParaRPr b="0" sz="2000"/>
          </a:p>
          <a:p>
            <a:pPr>
              <a:defRPr b="1" sz="2800">
                <a:solidFill>
                  <a:srgbClr val="C00000"/>
                </a:solidFill>
              </a:defRPr>
            </a:pPr>
            <a:r>
              <a:rPr b="0" sz="2000"/>
              <a:t>Permissioned Ledgers</a:t>
            </a:r>
            <a:br>
              <a:rPr b="0" sz="2000"/>
            </a:br>
            <a:r>
              <a:rPr b="0" sz="2000"/>
              <a:t>Digital Signing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Dear 21st Century …"/>
          <p:cNvSpPr txBox="1"/>
          <p:nvPr>
            <p:ph type="title"/>
          </p:nvPr>
        </p:nvSpPr>
        <p:spPr>
          <a:xfrm>
            <a:off x="-1589" y="290513"/>
            <a:ext cx="5915028" cy="487363"/>
          </a:xfrm>
          <a:prstGeom prst="rect">
            <a:avLst/>
          </a:prstGeom>
        </p:spPr>
        <p:txBody>
          <a:bodyPr/>
          <a:lstStyle>
            <a:lvl1pPr defTabSz="832104">
              <a:defRPr sz="2548"/>
            </a:lvl1pPr>
          </a:lstStyle>
          <a:p>
            <a:pPr/>
            <a:r>
              <a:t>Generations and Types</a:t>
            </a:r>
          </a:p>
        </p:txBody>
      </p:sp>
      <p:pic>
        <p:nvPicPr>
          <p:cNvPr id="174" name="image3.png" descr="image3.png"/>
          <p:cNvPicPr>
            <a:picLocks noChangeAspect="1"/>
          </p:cNvPicPr>
          <p:nvPr/>
        </p:nvPicPr>
        <p:blipFill>
          <a:blip r:embed="rId2">
            <a:extLst/>
          </a:blip>
          <a:stretch>
            <a:fillRect/>
          </a:stretch>
        </p:blipFill>
        <p:spPr>
          <a:xfrm>
            <a:off x="-44450" y="3771900"/>
            <a:ext cx="2165350" cy="1511300"/>
          </a:xfrm>
          <a:prstGeom prst="rect">
            <a:avLst/>
          </a:prstGeom>
          <a:ln w="12700">
            <a:miter lim="400000"/>
          </a:ln>
        </p:spPr>
      </p:pic>
      <p:grpSp>
        <p:nvGrpSpPr>
          <p:cNvPr id="177" name="1st Generation. These cryptocurrencies, such as Bitcoin, Litecoin, Monero and Bitcoin Cash, basically just store and transfer value, but have suffered from poor scaling and a weak architecture. The overheads involve relatively high transaction fees and t"/>
          <p:cNvGrpSpPr/>
          <p:nvPr/>
        </p:nvGrpSpPr>
        <p:grpSpPr>
          <a:xfrm>
            <a:off x="229205" y="928045"/>
            <a:ext cx="8128001" cy="4968876"/>
            <a:chOff x="0" y="0"/>
            <a:chExt cx="8128000" cy="4968875"/>
          </a:xfrm>
        </p:grpSpPr>
        <p:sp>
          <p:nvSpPr>
            <p:cNvPr id="175" name="Rectangle"/>
            <p:cNvSpPr/>
            <p:nvPr/>
          </p:nvSpPr>
          <p:spPr>
            <a:xfrm>
              <a:off x="0" y="0"/>
              <a:ext cx="8128000" cy="4968875"/>
            </a:xfrm>
            <a:prstGeom prst="rect">
              <a:avLst/>
            </a:prstGeom>
            <a:solidFill>
              <a:srgbClr val="424D56"/>
            </a:solidFill>
            <a:ln w="12700" cap="flat">
              <a:noFill/>
              <a:miter lim="400000"/>
            </a:ln>
            <a:effectLst/>
          </p:spPr>
          <p:txBody>
            <a:bodyPr wrap="square" lIns="45719" tIns="45719" rIns="45719" bIns="45719" numCol="1" anchor="ctr">
              <a:noAutofit/>
            </a:bodyPr>
            <a:lstStyle/>
            <a:p>
              <a:pPr defTabSz="341313">
                <a:defRPr sz="3200"/>
              </a:pPr>
            </a:p>
          </p:txBody>
        </p:sp>
        <p:sp>
          <p:nvSpPr>
            <p:cNvPr id="176" name="1st Generation. These cryptocurrencies, such as Bitcoin, Litecoin, Monero and Bitcoin Cash, basically just store and transfer value, but have suffered from poor scaling and a weak architecture. The overheads involve relatively high transaction fees and t"/>
            <p:cNvSpPr txBox="1"/>
            <p:nvPr/>
          </p:nvSpPr>
          <p:spPr>
            <a:xfrm>
              <a:off x="0" y="131701"/>
              <a:ext cx="8128000" cy="4705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091" tIns="20091" rIns="20091" bIns="20091" numCol="1" anchor="ctr">
              <a:spAutoFit/>
            </a:bodyPr>
            <a:lstStyle/>
            <a:p>
              <a:pPr defTabSz="341313">
                <a:defRPr b="1" sz="2000">
                  <a:solidFill>
                    <a:srgbClr val="FFFFFF"/>
                  </a:solidFill>
                  <a:latin typeface="Arial"/>
                  <a:ea typeface="Arial"/>
                  <a:cs typeface="Arial"/>
                  <a:sym typeface="Arial"/>
                </a:defRPr>
              </a:pPr>
              <a:r>
                <a:t>1st Generation. </a:t>
              </a:r>
              <a:r>
                <a:rPr b="0"/>
                <a:t>These cryptocurrencies, such as Bitcoin, Litecoin, Monero and Bitcoin Cash, basically just store and transfer value, but have suffered from poor scaling and a weak architecture. The overheads involve relatively </a:t>
              </a:r>
              <a:r>
                <a:t>high transaction fees and transaction times</a:t>
              </a:r>
              <a:r>
                <a:rPr b="0"/>
                <a:t>.</a:t>
              </a:r>
              <a:endParaRPr sz="3200"/>
            </a:p>
            <a:p>
              <a:pPr defTabSz="341313">
                <a:defRPr b="1" sz="2000">
                  <a:solidFill>
                    <a:srgbClr val="FFFFFF"/>
                  </a:solidFill>
                  <a:latin typeface="Arial"/>
                  <a:ea typeface="Arial"/>
                  <a:cs typeface="Arial"/>
                  <a:sym typeface="Arial"/>
                </a:defRPr>
              </a:pPr>
              <a:r>
                <a:t>2nd Generation. </a:t>
              </a:r>
              <a:r>
                <a:rPr b="0"/>
                <a:t>These cryptocurrencies, such as Ether, Neo, and Lisk, have platforms that support decentralised applications (dApps). This generation adds </a:t>
              </a:r>
              <a:r>
                <a:t>coding and smart contracts</a:t>
              </a:r>
              <a:r>
                <a:rPr b="0"/>
                <a:t>, and supports logical operations. A high-level code is then translated into byte code for the Blockchain.</a:t>
              </a:r>
              <a:endParaRPr sz="3200"/>
            </a:p>
            <a:p>
              <a:pPr defTabSz="341313">
                <a:defRPr b="1" sz="2000">
                  <a:solidFill>
                    <a:srgbClr val="FFFFFF"/>
                  </a:solidFill>
                  <a:latin typeface="Arial"/>
                  <a:ea typeface="Arial"/>
                  <a:cs typeface="Arial"/>
                  <a:sym typeface="Arial"/>
                </a:defRPr>
              </a:pPr>
              <a:r>
                <a:t>3rd Generation. </a:t>
              </a:r>
              <a:r>
                <a:rPr b="0"/>
                <a:t>These cryptocurrencies aim to create properly distributed systems, and many use DAG (</a:t>
              </a:r>
              <a:r>
                <a:t>Direct Acyclic Graph</a:t>
              </a:r>
              <a:r>
                <a:rPr b="0"/>
                <a:t>). A traditional Blockchain just sequentially stores transactions and which can take some time to create a consensus through the building of blocks. With DAG, each of the transactions becomes a block, and it thus speeds up the consensus mechanisms.</a:t>
              </a:r>
            </a:p>
          </p:txBody>
        </p:sp>
      </p:grpSp>
      <p:grpSp>
        <p:nvGrpSpPr>
          <p:cNvPr id="180" name="image12.jpeg"/>
          <p:cNvGrpSpPr/>
          <p:nvPr/>
        </p:nvGrpSpPr>
        <p:grpSpPr>
          <a:xfrm>
            <a:off x="2054096" y="992031"/>
            <a:ext cx="6665915" cy="4405315"/>
            <a:chOff x="0" y="0"/>
            <a:chExt cx="6665914" cy="4405314"/>
          </a:xfrm>
        </p:grpSpPr>
        <p:pic>
          <p:nvPicPr>
            <p:cNvPr id="178" name="image12.jpeg" descr="image12.jpeg"/>
            <p:cNvPicPr>
              <a:picLocks noChangeAspect="1"/>
            </p:cNvPicPr>
            <p:nvPr/>
          </p:nvPicPr>
          <p:blipFill>
            <a:blip r:embed="rId3">
              <a:extLst/>
            </a:blip>
            <a:stretch>
              <a:fillRect/>
            </a:stretch>
          </p:blipFill>
          <p:spPr>
            <a:xfrm>
              <a:off x="50799" y="25395"/>
              <a:ext cx="6564316" cy="4278339"/>
            </a:xfrm>
            <a:prstGeom prst="rect">
              <a:avLst/>
            </a:prstGeom>
            <a:ln w="12700" cap="flat">
              <a:noFill/>
              <a:miter lim="400000"/>
            </a:ln>
            <a:effectLst/>
          </p:spPr>
        </p:pic>
        <p:pic>
          <p:nvPicPr>
            <p:cNvPr id="179" name="image12.jpeg" descr="image12.jpeg"/>
            <p:cNvPicPr>
              <a:picLocks noChangeAspect="1"/>
            </p:cNvPicPr>
            <p:nvPr/>
          </p:nvPicPr>
          <p:blipFill>
            <a:blip r:embed="rId4">
              <a:extLst/>
            </a:blip>
            <a:stretch>
              <a:fillRect/>
            </a:stretch>
          </p:blipFill>
          <p:spPr>
            <a:xfrm>
              <a:off x="0" y="-1"/>
              <a:ext cx="6665915" cy="4405315"/>
            </a:xfrm>
            <a:prstGeom prst="rect">
              <a:avLst/>
            </a:prstGeom>
            <a:ln w="12700" cap="flat">
              <a:noFill/>
              <a:miter lim="400000"/>
            </a:ln>
            <a:effectLst/>
          </p:spPr>
        </p:pic>
      </p:grpSp>
      <p:pic>
        <p:nvPicPr>
          <p:cNvPr id="181" name="BRWJ2XuBRXUfxVdPwZA2mUkSqQaqQrm8Gevf4NLJQZ7p1U7G.png" descr="BRWJ2XuBRXUfxVdPwZA2mUkSqQaqQrm8Gevf4NLJQZ7p1U7G.png"/>
          <p:cNvPicPr>
            <a:picLocks noChangeAspect="1"/>
          </p:cNvPicPr>
          <p:nvPr/>
        </p:nvPicPr>
        <p:blipFill>
          <a:blip r:embed="rId5">
            <a:extLst/>
          </a:blip>
          <a:stretch>
            <a:fillRect/>
          </a:stretch>
        </p:blipFill>
        <p:spPr>
          <a:xfrm>
            <a:off x="-1031971" y="1174052"/>
            <a:ext cx="9144001" cy="3657601"/>
          </a:xfrm>
          <a:prstGeom prst="rect">
            <a:avLst/>
          </a:prstGeom>
          <a:ln w="12700">
            <a:miter lim="400000"/>
          </a:ln>
        </p:spPr>
      </p:pic>
      <p:pic>
        <p:nvPicPr>
          <p:cNvPr id="182" name="Picture 2" descr="Picture 2">
            <a:hlinkClick r:id="rId6" invalidUrl="" action="" tgtFrame="" tooltip="" history="1" highlightClick="0" endSnd="0"/>
          </p:cNvPr>
          <p:cNvPicPr>
            <a:picLocks noChangeAspect="1"/>
          </p:cNvPicPr>
          <p:nvPr/>
        </p:nvPicPr>
        <p:blipFill>
          <a:blip r:embed="rId7">
            <a:extLst/>
          </a:blip>
          <a:stretch>
            <a:fillRect/>
          </a:stretch>
        </p:blipFill>
        <p:spPr>
          <a:xfrm>
            <a:off x="501370" y="2224087"/>
            <a:ext cx="8661401" cy="46069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7"/>
                                        </p:tgtEl>
                                        <p:attrNameLst>
                                          <p:attrName>style.visibility</p:attrName>
                                        </p:attrNameLst>
                                      </p:cBhvr>
                                      <p:to>
                                        <p:strVal val="visible"/>
                                      </p:to>
                                    </p:set>
                                    <p:anim calcmode="lin" valueType="num">
                                      <p:cBhvr>
                                        <p:cTn id="7" dur="1000" fill="hold"/>
                                        <p:tgtEl>
                                          <p:spTgt spid="177"/>
                                        </p:tgtEl>
                                        <p:attrNameLst>
                                          <p:attrName>ppt_x</p:attrName>
                                        </p:attrNameLst>
                                      </p:cBhvr>
                                      <p:tavLst>
                                        <p:tav tm="0">
                                          <p:val>
                                            <p:strVal val="0-#ppt_w/2"/>
                                          </p:val>
                                        </p:tav>
                                        <p:tav tm="100000">
                                          <p:val>
                                            <p:strVal val="#ppt_x"/>
                                          </p:val>
                                        </p:tav>
                                      </p:tavLst>
                                    </p:anim>
                                    <p:anim calcmode="lin" valueType="num">
                                      <p:cBhvr>
                                        <p:cTn id="8" dur="1000" fill="hold"/>
                                        <p:tgtEl>
                                          <p:spTgt spid="1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80"/>
                                        </p:tgtEl>
                                        <p:attrNameLst>
                                          <p:attrName>style.visibility</p:attrName>
                                        </p:attrNameLst>
                                      </p:cBhvr>
                                      <p:to>
                                        <p:strVal val="visible"/>
                                      </p:to>
                                    </p:set>
                                    <p:anim calcmode="lin" valueType="num">
                                      <p:cBhvr>
                                        <p:cTn id="13" dur="1000" fill="hold"/>
                                        <p:tgtEl>
                                          <p:spTgt spid="180"/>
                                        </p:tgtEl>
                                        <p:attrNameLst>
                                          <p:attrName>ppt_x</p:attrName>
                                        </p:attrNameLst>
                                      </p:cBhvr>
                                      <p:tavLst>
                                        <p:tav tm="0">
                                          <p:val>
                                            <p:strVal val="0-#ppt_w/2"/>
                                          </p:val>
                                        </p:tav>
                                        <p:tav tm="100000">
                                          <p:val>
                                            <p:strVal val="#ppt_x"/>
                                          </p:val>
                                        </p:tav>
                                      </p:tavLst>
                                    </p:anim>
                                    <p:anim calcmode="lin" valueType="num">
                                      <p:cBhvr>
                                        <p:cTn id="14" dur="1000" fill="hold"/>
                                        <p:tgtEl>
                                          <p:spTgt spid="1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181"/>
                                        </p:tgtEl>
                                        <p:attrNameLst>
                                          <p:attrName>style.visibility</p:attrName>
                                        </p:attrNameLst>
                                      </p:cBhvr>
                                      <p:to>
                                        <p:strVal val="visible"/>
                                      </p:to>
                                    </p:set>
                                    <p:anim calcmode="lin" valueType="num">
                                      <p:cBhvr>
                                        <p:cTn id="19" dur="1000" fill="hold"/>
                                        <p:tgtEl>
                                          <p:spTgt spid="181"/>
                                        </p:tgtEl>
                                        <p:attrNameLst>
                                          <p:attrName>ppt_x</p:attrName>
                                        </p:attrNameLst>
                                      </p:cBhvr>
                                      <p:tavLst>
                                        <p:tav tm="0">
                                          <p:val>
                                            <p:strVal val="0-#ppt_w/2"/>
                                          </p:val>
                                        </p:tav>
                                        <p:tav tm="100000">
                                          <p:val>
                                            <p:strVal val="#ppt_x"/>
                                          </p:val>
                                        </p:tav>
                                      </p:tavLst>
                                    </p:anim>
                                    <p:anim calcmode="lin" valueType="num">
                                      <p:cBhvr>
                                        <p:cTn id="20" dur="1000" fill="hold"/>
                                        <p:tgtEl>
                                          <p:spTgt spid="18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4" presetID="2" grpId="4" fill="hold">
                                  <p:stCondLst>
                                    <p:cond delay="0"/>
                                  </p:stCondLst>
                                  <p:iterate type="el" backwards="0">
                                    <p:tmAbs val="0"/>
                                  </p:iterate>
                                  <p:childTnLst>
                                    <p:set>
                                      <p:cBhvr>
                                        <p:cTn id="24" fill="hold"/>
                                        <p:tgtEl>
                                          <p:spTgt spid="182"/>
                                        </p:tgtEl>
                                        <p:attrNameLst>
                                          <p:attrName>style.visibility</p:attrName>
                                        </p:attrNameLst>
                                      </p:cBhvr>
                                      <p:to>
                                        <p:strVal val="visible"/>
                                      </p:to>
                                    </p:set>
                                    <p:anim calcmode="lin" valueType="num">
                                      <p:cBhvr>
                                        <p:cTn id="25" dur="500" fill="hold"/>
                                        <p:tgtEl>
                                          <p:spTgt spid="182"/>
                                        </p:tgtEl>
                                        <p:attrNameLst>
                                          <p:attrName>ppt_x</p:attrName>
                                        </p:attrNameLst>
                                      </p:cBhvr>
                                      <p:tavLst>
                                        <p:tav tm="0">
                                          <p:val>
                                            <p:strVal val="#ppt_x"/>
                                          </p:val>
                                        </p:tav>
                                        <p:tav tm="100000">
                                          <p:val>
                                            <p:strVal val="#ppt_x"/>
                                          </p:val>
                                        </p:tav>
                                      </p:tavLst>
                                    </p:anim>
                                    <p:anim calcmode="lin" valueType="num">
                                      <p:cBhvr>
                                        <p:cTn id="26"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1"/>
      <p:bldP build="whole" bldLvl="1" animBg="1" rev="0" advAuto="0" spid="180" grpId="2"/>
      <p:bldP build="whole" bldLvl="1" animBg="1" rev="0" advAuto="0" spid="182" grpId="4"/>
      <p:bldP build="whole" bldLvl="1" animBg="1" rev="0" advAuto="0" spid="181"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Title 1"/>
          <p:cNvSpPr txBox="1"/>
          <p:nvPr>
            <p:ph type="title"/>
          </p:nvPr>
        </p:nvSpPr>
        <p:spPr>
          <a:xfrm>
            <a:off x="1818083" y="212222"/>
            <a:ext cx="5316355" cy="1790701"/>
          </a:xfrm>
          <a:prstGeom prst="rect">
            <a:avLst/>
          </a:prstGeom>
        </p:spPr>
        <p:txBody>
          <a:bodyPr/>
          <a:lstStyle/>
          <a:p>
            <a:pPr>
              <a:defRPr sz="4000">
                <a:solidFill>
                  <a:srgbClr val="C00000"/>
                </a:solidFill>
              </a:defRPr>
            </a:pPr>
            <a:r>
              <a:rPr b="1">
                <a:latin typeface="+mj-lt"/>
                <a:ea typeface="+mj-ea"/>
                <a:cs typeface="+mj-cs"/>
                <a:sym typeface="Calibri"/>
              </a:rPr>
              <a:t>Blockchain: </a:t>
            </a:r>
            <a:r>
              <a:t>Bitcoin Blockchain</a:t>
            </a:r>
          </a:p>
        </p:txBody>
      </p:sp>
      <p:sp>
        <p:nvSpPr>
          <p:cNvPr id="185" name="Subtitle 2"/>
          <p:cNvSpPr txBox="1"/>
          <p:nvPr>
            <p:ph type="body" sz="quarter" idx="1"/>
          </p:nvPr>
        </p:nvSpPr>
        <p:spPr>
          <a:xfrm>
            <a:off x="1143000" y="2002922"/>
            <a:ext cx="6858000" cy="1241822"/>
          </a:xfrm>
          <a:prstGeom prst="rect">
            <a:avLst/>
          </a:prstGeom>
        </p:spPr>
        <p:txBody>
          <a:bodyPr/>
          <a:lstStyle/>
          <a:p>
            <a:pPr/>
            <a:r>
              <a:t>Prof Bill Buchanan OBE FRSE</a:t>
            </a:r>
          </a:p>
        </p:txBody>
      </p:sp>
      <p:pic>
        <p:nvPicPr>
          <p:cNvPr id="186" name="Picture 3" descr="Picture 3"/>
          <p:cNvPicPr>
            <a:picLocks noChangeAspect="1"/>
          </p:cNvPicPr>
          <p:nvPr/>
        </p:nvPicPr>
        <p:blipFill>
          <a:blip r:embed="rId2">
            <a:extLst/>
          </a:blip>
          <a:stretch>
            <a:fillRect/>
          </a:stretch>
        </p:blipFill>
        <p:spPr>
          <a:xfrm>
            <a:off x="167877" y="462823"/>
            <a:ext cx="1650207" cy="2350295"/>
          </a:xfrm>
          <a:prstGeom prst="rect">
            <a:avLst/>
          </a:prstGeom>
          <a:ln w="12700">
            <a:miter lim="400000"/>
          </a:ln>
        </p:spPr>
      </p:pic>
      <p:pic>
        <p:nvPicPr>
          <p:cNvPr id="187" name="Picture 4" descr="Picture 4"/>
          <p:cNvPicPr>
            <a:picLocks noChangeAspect="1"/>
          </p:cNvPicPr>
          <p:nvPr/>
        </p:nvPicPr>
        <p:blipFill>
          <a:blip r:embed="rId3">
            <a:extLst/>
          </a:blip>
          <a:stretch>
            <a:fillRect/>
          </a:stretch>
        </p:blipFill>
        <p:spPr>
          <a:xfrm>
            <a:off x="7325916" y="454544"/>
            <a:ext cx="1650207" cy="2321720"/>
          </a:xfrm>
          <a:prstGeom prst="rect">
            <a:avLst/>
          </a:prstGeom>
          <a:ln w="12700">
            <a:miter lim="400000"/>
          </a:ln>
        </p:spPr>
      </p:pic>
      <p:pic>
        <p:nvPicPr>
          <p:cNvPr id="188" name="Picture 5" descr="Picture 5"/>
          <p:cNvPicPr>
            <a:picLocks noChangeAspect="1"/>
          </p:cNvPicPr>
          <p:nvPr/>
        </p:nvPicPr>
        <p:blipFill>
          <a:blip r:embed="rId4">
            <a:extLst/>
          </a:blip>
          <a:stretch>
            <a:fillRect/>
          </a:stretch>
        </p:blipFill>
        <p:spPr>
          <a:xfrm>
            <a:off x="3949089" y="3551300"/>
            <a:ext cx="1245821" cy="1754982"/>
          </a:xfrm>
          <a:prstGeom prst="rect">
            <a:avLst/>
          </a:prstGeom>
          <a:ln w="12700">
            <a:miter lim="400000"/>
          </a:ln>
        </p:spPr>
      </p:pic>
      <p:pic>
        <p:nvPicPr>
          <p:cNvPr id="189" name="Picture 6" descr="Picture 6"/>
          <p:cNvPicPr>
            <a:picLocks noChangeAspect="1"/>
          </p:cNvPicPr>
          <p:nvPr/>
        </p:nvPicPr>
        <p:blipFill>
          <a:blip r:embed="rId5">
            <a:extLst/>
          </a:blip>
          <a:stretch>
            <a:fillRect/>
          </a:stretch>
        </p:blipFill>
        <p:spPr>
          <a:xfrm>
            <a:off x="7048712" y="4385528"/>
            <a:ext cx="2599661" cy="1299831"/>
          </a:xfrm>
          <a:prstGeom prst="rect">
            <a:avLst/>
          </a:prstGeom>
          <a:ln w="12700">
            <a:miter lim="400000"/>
          </a:ln>
        </p:spPr>
      </p:pic>
      <p:sp>
        <p:nvSpPr>
          <p:cNvPr id="190" name="Rectangle 7"/>
          <p:cNvSpPr/>
          <p:nvPr/>
        </p:nvSpPr>
        <p:spPr>
          <a:xfrm>
            <a:off x="2552063" y="2958405"/>
            <a:ext cx="4039874" cy="376555"/>
          </a:xfrm>
          <a:prstGeom prst="rect">
            <a:avLst/>
          </a:prstGeom>
          <a:solidFill>
            <a:srgbClr val="C00000"/>
          </a:solidFill>
          <a:ln w="3175">
            <a:solidFill>
              <a:srgbClr val="000000"/>
            </a:solidFill>
            <a:miter/>
          </a:ln>
          <a:extLst>
            <a:ext uri="{C572A759-6A51-4108-AA02-DFA0A04FC94B}">
              <ma14:wrappingTextBoxFlag xmlns:ma14="http://schemas.microsoft.com/office/mac/drawingml/2011/main" val="1"/>
            </a:ext>
          </a:extLst>
        </p:spPr>
        <p:txBody>
          <a:bodyPr lIns="34289" tIns="34289" rIns="34289" bIns="34289" anchor="ctr">
            <a:spAutoFit/>
          </a:bodyPr>
          <a:lstStyle>
            <a:lvl1pPr algn="ctr" defTabSz="762000">
              <a:defRPr b="1" sz="2000">
                <a:solidFill>
                  <a:srgbClr val="FFFFFF"/>
                </a:solidFill>
              </a:defRPr>
            </a:lvl1pPr>
          </a:lstStyle>
          <a:p>
            <a:pPr/>
            <a:r>
              <a:t>https://asecuritysite.com</a:t>
            </a:r>
          </a:p>
        </p:txBody>
      </p:sp>
      <p:sp>
        <p:nvSpPr>
          <p:cNvPr id="191" name="Cryptocurrencies Bitcoin Blockchain Mining Ethereum…"/>
          <p:cNvSpPr txBox="1"/>
          <p:nvPr/>
        </p:nvSpPr>
        <p:spPr>
          <a:xfrm>
            <a:off x="199751" y="3131276"/>
            <a:ext cx="2342020" cy="2529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800">
                <a:solidFill>
                  <a:srgbClr val="C00000"/>
                </a:solidFill>
              </a:defRPr>
            </a:pPr>
            <a:r>
              <a:rPr b="0" sz="2000"/>
              <a:t>Cryptocurrencies</a:t>
            </a:r>
            <a:br>
              <a:rPr b="0" sz="2000"/>
            </a:br>
            <a:r>
              <a:rPr b="0" sz="2000"/>
              <a:t>Bitcoin Blockchain</a:t>
            </a:r>
            <a:br>
              <a:rPr b="0" sz="2000"/>
            </a:br>
            <a:r>
              <a:rPr b="0" sz="2000"/>
              <a:t>Mining</a:t>
            </a:r>
            <a:br>
              <a:rPr b="0" sz="2000"/>
            </a:br>
            <a:r>
              <a:rPr b="0" sz="2000"/>
              <a:t>Ethereum</a:t>
            </a:r>
            <a:endParaRPr b="0" sz="2000"/>
          </a:p>
          <a:p>
            <a:pPr>
              <a:defRPr b="1" sz="2800">
                <a:solidFill>
                  <a:srgbClr val="C00000"/>
                </a:solidFill>
              </a:defRPr>
            </a:pPr>
            <a:r>
              <a:rPr b="0" sz="2000"/>
              <a:t>Digital Wallets</a:t>
            </a:r>
            <a:br>
              <a:rPr b="0" sz="2000"/>
            </a:br>
            <a:r>
              <a:rPr b="0" sz="2000"/>
              <a:t>Smart Contracts</a:t>
            </a:r>
            <a:endParaRPr b="0" sz="2000"/>
          </a:p>
          <a:p>
            <a:pPr>
              <a:defRPr b="1" sz="2800">
                <a:solidFill>
                  <a:srgbClr val="C00000"/>
                </a:solidFill>
              </a:defRPr>
            </a:pPr>
            <a:r>
              <a:rPr b="0" sz="2000"/>
              <a:t>Permissioned Ledgers</a:t>
            </a:r>
            <a:br>
              <a:rPr b="0" sz="2000"/>
            </a:br>
            <a:r>
              <a:rPr b="0" sz="2000"/>
              <a:t>Digital Signing</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History"/>
          <p:cNvSpPr txBox="1"/>
          <p:nvPr>
            <p:ph type="title" idx="4294967295"/>
          </p:nvPr>
        </p:nvSpPr>
        <p:spPr>
          <a:xfrm>
            <a:off x="627062" y="603250"/>
            <a:ext cx="4502151" cy="1246188"/>
          </a:xfrm>
          <a:prstGeom prst="rect">
            <a:avLst/>
          </a:prstGeom>
        </p:spPr>
        <p:txBody>
          <a:bodyPr/>
          <a:lstStyle>
            <a:lvl1pPr algn="ctr">
              <a:lnSpc>
                <a:spcPct val="90000"/>
              </a:lnSpc>
              <a:defRPr sz="3200">
                <a:solidFill>
                  <a:srgbClr val="000000"/>
                </a:solidFill>
              </a:defRPr>
            </a:lvl1pPr>
          </a:lstStyle>
          <a:p>
            <a:pPr/>
            <a:r>
              <a:t>History</a:t>
            </a:r>
          </a:p>
        </p:txBody>
      </p:sp>
      <p:sp>
        <p:nvSpPr>
          <p:cNvPr id="194" name="Bitcoin was created in 2009 by someone  known as Satoshi Nakamoto.…"/>
          <p:cNvSpPr txBox="1"/>
          <p:nvPr>
            <p:ph type="body" sz="half" idx="4294967295"/>
          </p:nvPr>
        </p:nvSpPr>
        <p:spPr>
          <a:xfrm>
            <a:off x="627062" y="2005013"/>
            <a:ext cx="4502151" cy="3106738"/>
          </a:xfrm>
          <a:prstGeom prst="rect">
            <a:avLst/>
          </a:prstGeom>
        </p:spPr>
        <p:txBody>
          <a:bodyPr/>
          <a:lstStyle/>
          <a:p>
            <a:pPr marL="274320" indent="-228600">
              <a:lnSpc>
                <a:spcPct val="90000"/>
              </a:lnSpc>
              <a:spcBef>
                <a:spcPts val="400"/>
              </a:spcBef>
              <a:defRPr sz="1500"/>
            </a:pPr>
            <a:r>
              <a:t>Bitcoin was created in 2009 by someone </a:t>
            </a:r>
            <a:br/>
            <a:r>
              <a:t>known as Satoshi Nakamoto.</a:t>
            </a:r>
            <a:endParaRPr sz="2000"/>
          </a:p>
          <a:p>
            <a:pPr marL="274320" indent="-228600">
              <a:lnSpc>
                <a:spcPct val="90000"/>
              </a:lnSpc>
              <a:spcBef>
                <a:spcPts val="400"/>
              </a:spcBef>
              <a:defRPr sz="1500"/>
            </a:pPr>
            <a:r>
              <a:t>Does not require the support of a central government or organisation to regulate it, nor a broker to manage payments. </a:t>
            </a:r>
            <a:endParaRPr sz="2000"/>
          </a:p>
          <a:p>
            <a:pPr marL="274320" indent="-228600">
              <a:lnSpc>
                <a:spcPct val="90000"/>
              </a:lnSpc>
              <a:spcBef>
                <a:spcPts val="400"/>
              </a:spcBef>
              <a:defRPr sz="1500"/>
            </a:pPr>
            <a:r>
              <a:t>The Bitcoin currency is instead created when users </a:t>
            </a:r>
            <a:r>
              <a:rPr i="1"/>
              <a:t>mine</a:t>
            </a:r>
            <a:r>
              <a:t> for it, using their computers to perform complex calculations through special software. </a:t>
            </a:r>
            <a:endParaRPr sz="2000"/>
          </a:p>
          <a:p>
            <a:pPr marL="274320" indent="-228600">
              <a:lnSpc>
                <a:spcPct val="90000"/>
              </a:lnSpc>
              <a:spcBef>
                <a:spcPts val="500"/>
              </a:spcBef>
              <a:defRPr sz="1500"/>
            </a:pPr>
            <a:r>
              <a:t>Bitcoin (BTC) divisible to the 8th decimal place.</a:t>
            </a:r>
          </a:p>
          <a:p>
            <a:pPr marL="274320" indent="-228600">
              <a:lnSpc>
                <a:spcPct val="90000"/>
              </a:lnSpc>
              <a:spcBef>
                <a:spcPts val="500"/>
              </a:spcBef>
              <a:defRPr sz="1500"/>
            </a:pPr>
            <a:r>
              <a:t>BTC can be split into 100,000,000 units. </a:t>
            </a:r>
          </a:p>
          <a:p>
            <a:pPr marL="274320" indent="-228600">
              <a:lnSpc>
                <a:spcPct val="90000"/>
              </a:lnSpc>
              <a:spcBef>
                <a:spcPts val="500"/>
              </a:spcBef>
              <a:defRPr sz="1500"/>
            </a:pPr>
            <a:r>
              <a:t>0.00000001 bitcoin is one Satoshi. </a:t>
            </a:r>
          </a:p>
          <a:p>
            <a:pPr marL="274320" indent="-228600">
              <a:lnSpc>
                <a:spcPct val="90000"/>
              </a:lnSpc>
              <a:spcBef>
                <a:spcPts val="500"/>
              </a:spcBef>
              <a:defRPr sz="1500"/>
            </a:pPr>
            <a:r>
              <a:t>Was Satoshi from the UK? [</a:t>
            </a:r>
            <a:r>
              <a:rPr u="sng">
                <a:solidFill>
                  <a:srgbClr val="0000FF"/>
                </a:solidFill>
                <a:uFill>
                  <a:solidFill>
                    <a:srgbClr val="0000FF"/>
                  </a:solidFill>
                </a:uFill>
                <a:hlinkClick r:id="rId2" invalidUrl="" action="" tgtFrame="" tooltip="" history="1" highlightClick="0" endSnd="0"/>
              </a:rPr>
              <a:t>here</a:t>
            </a:r>
            <a:r>
              <a:t>]</a:t>
            </a:r>
          </a:p>
        </p:txBody>
      </p:sp>
      <p:pic>
        <p:nvPicPr>
          <p:cNvPr id="195" name="mage result for Satoshi Nakamoto" descr="mage result for Satoshi Nakamoto"/>
          <p:cNvPicPr>
            <a:picLocks noChangeAspect="1"/>
          </p:cNvPicPr>
          <p:nvPr/>
        </p:nvPicPr>
        <p:blipFill>
          <a:blip r:embed="rId3">
            <a:extLst/>
          </a:blip>
          <a:srcRect l="30774" t="0" r="28275" b="0"/>
          <a:stretch>
            <a:fillRect/>
          </a:stretch>
        </p:blipFill>
        <p:spPr>
          <a:xfrm>
            <a:off x="5399087" y="0"/>
            <a:ext cx="3744913" cy="5715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History"/>
          <p:cNvSpPr txBox="1"/>
          <p:nvPr>
            <p:ph type="title" idx="4294967295"/>
          </p:nvPr>
        </p:nvSpPr>
        <p:spPr>
          <a:xfrm>
            <a:off x="627062" y="603250"/>
            <a:ext cx="4502151" cy="1246188"/>
          </a:xfrm>
          <a:prstGeom prst="rect">
            <a:avLst/>
          </a:prstGeom>
        </p:spPr>
        <p:txBody>
          <a:bodyPr/>
          <a:lstStyle>
            <a:lvl1pPr algn="ctr">
              <a:lnSpc>
                <a:spcPct val="90000"/>
              </a:lnSpc>
              <a:defRPr sz="3200">
                <a:solidFill>
                  <a:srgbClr val="000000"/>
                </a:solidFill>
              </a:defRPr>
            </a:lvl1pPr>
          </a:lstStyle>
          <a:p>
            <a:pPr/>
            <a:r>
              <a:t>History</a:t>
            </a:r>
          </a:p>
        </p:txBody>
      </p:sp>
      <p:sp>
        <p:nvSpPr>
          <p:cNvPr id="198" name="Bitcoin designed to  limit the number of bitcoins  that can ever be created.…"/>
          <p:cNvSpPr txBox="1"/>
          <p:nvPr>
            <p:ph type="body" sz="half" idx="4294967295"/>
          </p:nvPr>
        </p:nvSpPr>
        <p:spPr>
          <a:xfrm>
            <a:off x="627062" y="2005013"/>
            <a:ext cx="4502151" cy="3106738"/>
          </a:xfrm>
          <a:prstGeom prst="rect">
            <a:avLst/>
          </a:prstGeom>
        </p:spPr>
        <p:txBody>
          <a:bodyPr/>
          <a:lstStyle/>
          <a:p>
            <a:pPr marL="290513" indent="-228600">
              <a:spcBef>
                <a:spcPts val="500"/>
              </a:spcBef>
              <a:defRPr sz="1500"/>
            </a:pPr>
            <a:r>
              <a:t>Bitcoin designed to  limit the number of bitcoins </a:t>
            </a:r>
            <a:br/>
            <a:r>
              <a:t>that can ever be created. </a:t>
            </a:r>
          </a:p>
          <a:p>
            <a:pPr marL="290513" indent="-228600">
              <a:spcBef>
                <a:spcPts val="500"/>
              </a:spcBef>
              <a:defRPr sz="1500"/>
            </a:pPr>
            <a:r>
              <a:t>Each transaction then has a reward, and the reward reduces over time, which should reduce the supply of the coins. </a:t>
            </a:r>
          </a:p>
          <a:p>
            <a:pPr marL="290513" indent="-228600">
              <a:spcBef>
                <a:spcPts val="500"/>
              </a:spcBef>
              <a:defRPr sz="1500"/>
            </a:pPr>
            <a:r>
              <a:t>In April 2020, the reward for a successful mining process was reduced from 12.5 BTC to 6.25 BTC. This reward will continue to reduce until the currency is forked (and where new parameters are used), or when we reach a saturation level. </a:t>
            </a:r>
          </a:p>
          <a:p>
            <a:pPr marL="290513" indent="-228600">
              <a:spcBef>
                <a:spcPts val="500"/>
              </a:spcBef>
              <a:defRPr sz="1500"/>
            </a:pPr>
            <a:r>
              <a:t>Others: Ethereum, Ripple, Litecoin, Monero, Ethereum Classic, Dash, Steem, KiloCoin and Augur.</a:t>
            </a:r>
          </a:p>
        </p:txBody>
      </p:sp>
      <p:pic>
        <p:nvPicPr>
          <p:cNvPr id="199" name="mage result for Satoshi Nakamoto" descr="mage result for Satoshi Nakamoto"/>
          <p:cNvPicPr>
            <a:picLocks noChangeAspect="1"/>
          </p:cNvPicPr>
          <p:nvPr/>
        </p:nvPicPr>
        <p:blipFill>
          <a:blip r:embed="rId2">
            <a:extLst/>
          </a:blip>
          <a:srcRect l="30774" t="0" r="28275" b="0"/>
          <a:stretch>
            <a:fillRect/>
          </a:stretch>
        </p:blipFill>
        <p:spPr>
          <a:xfrm>
            <a:off x="5399087" y="0"/>
            <a:ext cx="3744913" cy="5715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Title 1"/>
          <p:cNvSpPr txBox="1"/>
          <p:nvPr>
            <p:ph type="title"/>
          </p:nvPr>
        </p:nvSpPr>
        <p:spPr>
          <a:xfrm>
            <a:off x="0" y="-192088"/>
            <a:ext cx="8229600" cy="952501"/>
          </a:xfrm>
          <a:prstGeom prst="rect">
            <a:avLst/>
          </a:prstGeom>
        </p:spPr>
        <p:txBody>
          <a:bodyPr/>
          <a:lstStyle/>
          <a:p>
            <a:pPr/>
            <a:r>
              <a:t>Genesis Record</a:t>
            </a:r>
          </a:p>
        </p:txBody>
      </p:sp>
      <p:sp>
        <p:nvSpPr>
          <p:cNvPr id="202" name="Content Placeholder 2"/>
          <p:cNvSpPr txBox="1"/>
          <p:nvPr>
            <p:ph type="body" idx="1"/>
          </p:nvPr>
        </p:nvSpPr>
        <p:spPr>
          <a:prstGeom prst="rect">
            <a:avLst/>
          </a:prstGeom>
        </p:spPr>
        <p:txBody>
          <a:bodyPr/>
          <a:lstStyle/>
          <a:p>
            <a:pPr/>
          </a:p>
        </p:txBody>
      </p:sp>
      <p:pic>
        <p:nvPicPr>
          <p:cNvPr id="203" name="Picture 3" descr="Picture 3"/>
          <p:cNvPicPr>
            <a:picLocks noChangeAspect="1"/>
          </p:cNvPicPr>
          <p:nvPr/>
        </p:nvPicPr>
        <p:blipFill>
          <a:blip r:embed="rId2">
            <a:extLst/>
          </a:blip>
          <a:stretch>
            <a:fillRect/>
          </a:stretch>
        </p:blipFill>
        <p:spPr>
          <a:xfrm>
            <a:off x="457200" y="554037"/>
            <a:ext cx="6696075" cy="4387851"/>
          </a:xfrm>
          <a:prstGeom prst="rect">
            <a:avLst/>
          </a:prstGeom>
          <a:ln w="12700">
            <a:miter lim="400000"/>
          </a:ln>
        </p:spPr>
      </p:pic>
      <p:pic>
        <p:nvPicPr>
          <p:cNvPr id="204" name="Picture 4" descr="Picture 4"/>
          <p:cNvPicPr>
            <a:picLocks noChangeAspect="1"/>
          </p:cNvPicPr>
          <p:nvPr/>
        </p:nvPicPr>
        <p:blipFill>
          <a:blip r:embed="rId3">
            <a:extLst/>
          </a:blip>
          <a:stretch>
            <a:fillRect/>
          </a:stretch>
        </p:blipFill>
        <p:spPr>
          <a:xfrm>
            <a:off x="1712913" y="4603750"/>
            <a:ext cx="7416801" cy="111125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